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56" r:id="rId2"/>
    <p:sldId id="349" r:id="rId3"/>
    <p:sldId id="1191" r:id="rId4"/>
    <p:sldId id="1241" r:id="rId5"/>
    <p:sldId id="1242" r:id="rId6"/>
    <p:sldId id="1243" r:id="rId7"/>
    <p:sldId id="1244" r:id="rId8"/>
    <p:sldId id="1245" r:id="rId9"/>
    <p:sldId id="1246" r:id="rId10"/>
    <p:sldId id="1247" r:id="rId11"/>
    <p:sldId id="1248" r:id="rId12"/>
    <p:sldId id="1249" r:id="rId13"/>
    <p:sldId id="1250" r:id="rId14"/>
    <p:sldId id="1251" r:id="rId15"/>
    <p:sldId id="1252" r:id="rId16"/>
    <p:sldId id="1253" r:id="rId17"/>
    <p:sldId id="1254" r:id="rId18"/>
    <p:sldId id="1255" r:id="rId19"/>
    <p:sldId id="1256" r:id="rId20"/>
    <p:sldId id="1257" r:id="rId21"/>
    <p:sldId id="1258" r:id="rId22"/>
    <p:sldId id="1259" r:id="rId23"/>
    <p:sldId id="1260" r:id="rId24"/>
    <p:sldId id="1261" r:id="rId25"/>
    <p:sldId id="1263" r:id="rId26"/>
    <p:sldId id="1264" r:id="rId27"/>
    <p:sldId id="1265" r:id="rId28"/>
    <p:sldId id="1317" r:id="rId29"/>
    <p:sldId id="1266" r:id="rId30"/>
    <p:sldId id="1267" r:id="rId31"/>
    <p:sldId id="1318" r:id="rId32"/>
    <p:sldId id="1268" r:id="rId33"/>
    <p:sldId id="1269" r:id="rId34"/>
    <p:sldId id="1270" r:id="rId35"/>
    <p:sldId id="1271" r:id="rId36"/>
    <p:sldId id="1272" r:id="rId37"/>
    <p:sldId id="1273" r:id="rId38"/>
    <p:sldId id="1274" r:id="rId39"/>
    <p:sldId id="1275" r:id="rId40"/>
    <p:sldId id="1276" r:id="rId41"/>
    <p:sldId id="1277" r:id="rId42"/>
    <p:sldId id="1278" r:id="rId43"/>
    <p:sldId id="1279" r:id="rId44"/>
    <p:sldId id="1280" r:id="rId45"/>
    <p:sldId id="1281" r:id="rId46"/>
    <p:sldId id="1282" r:id="rId47"/>
    <p:sldId id="1283" r:id="rId48"/>
    <p:sldId id="1284" r:id="rId49"/>
    <p:sldId id="1286" r:id="rId50"/>
    <p:sldId id="1287" r:id="rId51"/>
    <p:sldId id="1285" r:id="rId52"/>
    <p:sldId id="1288" r:id="rId53"/>
    <p:sldId id="1289" r:id="rId54"/>
    <p:sldId id="1290" r:id="rId55"/>
    <p:sldId id="1291" r:id="rId56"/>
    <p:sldId id="1292" r:id="rId57"/>
    <p:sldId id="1293" r:id="rId58"/>
    <p:sldId id="1294" r:id="rId59"/>
    <p:sldId id="1295" r:id="rId60"/>
    <p:sldId id="1296" r:id="rId61"/>
    <p:sldId id="1297" r:id="rId62"/>
    <p:sldId id="1298" r:id="rId63"/>
    <p:sldId id="1299" r:id="rId64"/>
    <p:sldId id="1300" r:id="rId65"/>
    <p:sldId id="1301" r:id="rId66"/>
    <p:sldId id="1302" r:id="rId67"/>
    <p:sldId id="1303" r:id="rId68"/>
    <p:sldId id="1306" r:id="rId69"/>
    <p:sldId id="1307" r:id="rId70"/>
    <p:sldId id="1308" r:id="rId71"/>
    <p:sldId id="1309" r:id="rId72"/>
    <p:sldId id="1310" r:id="rId73"/>
    <p:sldId id="1311" r:id="rId74"/>
    <p:sldId id="1312" r:id="rId75"/>
    <p:sldId id="1313" r:id="rId76"/>
    <p:sldId id="1314" r:id="rId77"/>
    <p:sldId id="1315" r:id="rId78"/>
    <p:sldId id="1316" r:id="rId79"/>
    <p:sldId id="286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302"/>
    <a:srgbClr val="87C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78" autoAdjust="0"/>
    <p:restoredTop sz="84892" autoAdjust="0"/>
  </p:normalViewPr>
  <p:slideViewPr>
    <p:cSldViewPr snapToGrid="0" snapToObjects="1">
      <p:cViewPr varScale="1">
        <p:scale>
          <a:sx n="65" d="100"/>
          <a:sy n="65" d="100"/>
        </p:scale>
        <p:origin x="3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5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83F0EC9-4A05-495C-8B9B-5F3C26434F53}" type="datetimeFigureOut">
              <a:rPr lang="he-IL" smtClean="0"/>
              <a:t>כ"ב/שבט/תשפ"ד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62DAD4D-23A0-49A2-8DC7-14E667B796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7359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18477-F866-D644-BD5F-24E42B87B320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95FAE-557F-5443-B39B-B81E0A60D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1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rtl="1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30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47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88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32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69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96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87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11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49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33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70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484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79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2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43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12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8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61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43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261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402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19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449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4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53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07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76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24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11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4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4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8406" y="1717310"/>
            <a:ext cx="5647593" cy="870194"/>
          </a:xfrm>
        </p:spPr>
        <p:txBody>
          <a:bodyPr anchor="b">
            <a:no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8406" y="2874108"/>
            <a:ext cx="5647593" cy="414215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32799" y="328832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034" y="-1"/>
            <a:ext cx="4787900" cy="6858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7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031679" y="206279"/>
            <a:ext cx="5699893" cy="5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89001" y="1931307"/>
            <a:ext cx="2075870" cy="20758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49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2389870" y="-529369"/>
            <a:ext cx="7937036" cy="7937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0765" y="0"/>
            <a:ext cx="12204700" cy="6858000"/>
          </a:xfrm>
          <a:prstGeom prst="rect">
            <a:avLst/>
          </a:prstGeom>
        </p:spPr>
      </p:pic>
      <p:sp>
        <p:nvSpPr>
          <p:cNvPr id="10" name="Oval 9"/>
          <p:cNvSpPr/>
          <p:nvPr userDrawn="1"/>
        </p:nvSpPr>
        <p:spPr>
          <a:xfrm>
            <a:off x="1957336" y="-961903"/>
            <a:ext cx="8802104" cy="880210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3450856" y="531618"/>
            <a:ext cx="5815064" cy="5815062"/>
          </a:xfrm>
          <a:prstGeom prst="ellipse">
            <a:avLst/>
          </a:prstGeom>
          <a:solidFill>
            <a:schemeClr val="bg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4576076" y="1630525"/>
            <a:ext cx="3564624" cy="3564622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6555" y="2359236"/>
            <a:ext cx="3534146" cy="870194"/>
          </a:xfrm>
        </p:spPr>
        <p:txBody>
          <a:bodyPr anchor="b">
            <a:noAutofit/>
          </a:bodyPr>
          <a:lstStyle>
            <a:lvl1pPr algn="ctr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he-IL" dirty="0"/>
              <a:t>כותרת לפרק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06255" y="3473270"/>
            <a:ext cx="2476073" cy="855067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0800" y="-7139"/>
            <a:ext cx="4902199" cy="1032742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2030" y="1474435"/>
            <a:ext cx="4890969" cy="1362185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14" y="-1"/>
            <a:ext cx="6400800" cy="6858001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3650465" y="-981521"/>
            <a:ext cx="8567905" cy="85679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91600" y="5071856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91600" y="3484740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412030" y="5071856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412030" y="3484740"/>
            <a:ext cx="2307815" cy="885899"/>
          </a:xfrm>
        </p:spPr>
        <p:txBody>
          <a:bodyPr/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נדךגוcgwiהגשדע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093688"/>
            <a:ext cx="2307815" cy="383913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91600" y="3093688"/>
            <a:ext cx="2307815" cy="365417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400800" y="4670290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91600" y="4670290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6" name="Footer Placeholder 27">
            <a:extLst>
              <a:ext uri="{FF2B5EF4-FFF2-40B4-BE49-F238E27FC236}">
                <a16:creationId xmlns:a16="http://schemas.microsoft.com/office/drawing/2014/main" id="{88A07722-B917-7145-8B50-18AFE6FA6A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A2774509-DCF4-2848-8D32-9929364D1AC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500148" y="-1"/>
            <a:ext cx="7861301" cy="6858001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467601" y="-1208607"/>
            <a:ext cx="8961118" cy="8961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3120" y="0"/>
            <a:ext cx="4895252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7403" y="1443955"/>
            <a:ext cx="4890969" cy="1362185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582690" y="5012933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582690" y="3468581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03120" y="5012933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03120" y="3468581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נדךגוcgwiהגשדע</a:t>
            </a:r>
            <a:endParaRPr 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1890" y="3077529"/>
            <a:ext cx="2307815" cy="383913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582690" y="3077529"/>
            <a:ext cx="2307815" cy="365417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91890" y="4611367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582690" y="4611367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979A6491-BC9F-C240-AFF6-898A7F6D1B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C0291D95-6F05-9A47-B0E5-101773C3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53C30D-C0AA-7845-BFF1-F8DF9CE6FA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197E6F-A4EE-5D49-A167-0D81A3949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034789" y="-8049"/>
            <a:ext cx="6157212" cy="68554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808189" y="232974"/>
            <a:ext cx="6576156" cy="685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69678" y="3203079"/>
            <a:ext cx="2311399" cy="870194"/>
          </a:xfrm>
        </p:spPr>
        <p:txBody>
          <a:bodyPr anchor="ctr" anchorCtr="0">
            <a:no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ראשי פרקים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28694" y="962160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2117460" y="1305115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90024" y="2346598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1778790" y="2689553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90024" y="3666868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778790" y="4007671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3628694" y="5035264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2117460" y="5375519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6204355" y="1105644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6331644" y="1282626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39" name="Oval 38"/>
          <p:cNvSpPr/>
          <p:nvPr userDrawn="1"/>
        </p:nvSpPr>
        <p:spPr>
          <a:xfrm>
            <a:off x="5724460" y="2498118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5727714" y="3830819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5855003" y="4007801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3" name="Oval 42"/>
          <p:cNvSpPr/>
          <p:nvPr userDrawn="1"/>
        </p:nvSpPr>
        <p:spPr>
          <a:xfrm>
            <a:off x="6221694" y="5192422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348983" y="5369404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30" hasCustomPrompt="1"/>
          </p:nvPr>
        </p:nvSpPr>
        <p:spPr>
          <a:xfrm>
            <a:off x="5883690" y="2689050"/>
            <a:ext cx="369598" cy="44173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he-IL" dirty="0"/>
              <a:t>1</a:t>
            </a:r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A3C9BBF0-D090-C643-8072-81501D7FF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AD498CC8-DAE2-FD47-AD7A-16430337EC4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197E6F-A4EE-5D49-A167-0D81A3949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0" y="-8049"/>
            <a:ext cx="6034789" cy="68554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088735" y="232974"/>
            <a:ext cx="6576156" cy="685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2754" y="3203079"/>
            <a:ext cx="2311399" cy="870194"/>
          </a:xfrm>
        </p:spPr>
        <p:txBody>
          <a:bodyPr anchor="ctr" anchorCtr="0">
            <a:no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ראשי פרקים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34786" y="962160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234786" y="1305115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537449" y="2346598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6537449" y="2689553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537449" y="3666868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537449" y="4007671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267568" y="5035264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267568" y="5375519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5174664" y="1105644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5301953" y="1282626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39" name="Oval 38"/>
          <p:cNvSpPr/>
          <p:nvPr userDrawn="1"/>
        </p:nvSpPr>
        <p:spPr>
          <a:xfrm>
            <a:off x="5606475" y="2498118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5594979" y="3830819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5722268" y="4007801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3" name="Oval 42"/>
          <p:cNvSpPr/>
          <p:nvPr userDrawn="1"/>
        </p:nvSpPr>
        <p:spPr>
          <a:xfrm>
            <a:off x="5086071" y="5192422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5213360" y="5369404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5705" y="2689050"/>
            <a:ext cx="369598" cy="44173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he-IL" dirty="0"/>
              <a:t>1</a:t>
            </a:r>
          </a:p>
        </p:txBody>
      </p:sp>
      <p:sp>
        <p:nvSpPr>
          <p:cNvPr id="32" name="Footer Placeholder 27">
            <a:extLst>
              <a:ext uri="{FF2B5EF4-FFF2-40B4-BE49-F238E27FC236}">
                <a16:creationId xmlns:a16="http://schemas.microsoft.com/office/drawing/2014/main" id="{56958A2A-29CD-D741-99D5-118FA9382F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54A2ED92-EBD5-4B48-9FD0-BAB98DB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A8F2C31-B00D-7841-B8F7-057AB192D8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962611" y="1327150"/>
            <a:ext cx="10935417" cy="51752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52500" y="0"/>
            <a:ext cx="10403031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מפה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47850" y="2736850"/>
            <a:ext cx="336550" cy="3365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0374" y="5065658"/>
            <a:ext cx="336550" cy="3365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5463" y="3073400"/>
            <a:ext cx="336550" cy="3365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3928" y="2400300"/>
            <a:ext cx="336550" cy="3365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38852" y="2211114"/>
            <a:ext cx="336550" cy="3365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10908" y="3077341"/>
            <a:ext cx="336550" cy="336550"/>
          </a:xfrm>
          <a:prstGeom prst="rect">
            <a:avLst/>
          </a:prstGeom>
        </p:spPr>
      </p:pic>
      <p:sp>
        <p:nvSpPr>
          <p:cNvPr id="32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8168783" y="1935058"/>
            <a:ext cx="3186748" cy="801792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68784" y="1435051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5334743" y="3073400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262687" y="2243495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2307763" y="2418714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2989298" y="3073400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112062" y="5069667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9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-433671" y="2755264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7FC60D23-75F6-F648-B004-3FB52DB76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7E24608D-92E2-7448-A41B-4AD27123B1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03684" y="96503"/>
            <a:ext cx="5092700" cy="6858000"/>
          </a:xfrm>
          <a:prstGeom prst="rect">
            <a:avLst/>
          </a:prstGeom>
        </p:spPr>
      </p:pic>
      <p:sp>
        <p:nvSpPr>
          <p:cNvPr id="4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8285019" y="1265113"/>
            <a:ext cx="3186748" cy="80179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3435927"/>
            <a:ext cx="357201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8285019" y="4555569"/>
            <a:ext cx="3186748" cy="80179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92728" y="1265113"/>
            <a:ext cx="3186748" cy="80179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92728" y="4555569"/>
            <a:ext cx="3186748" cy="80179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619982" y="3435927"/>
            <a:ext cx="357201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6050035" y="13853"/>
            <a:ext cx="11401" cy="94210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V="1">
            <a:off x="6050036" y="5915891"/>
            <a:ext cx="11401" cy="94210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 userDrawn="1"/>
        </p:nvSpPr>
        <p:spPr>
          <a:xfrm>
            <a:off x="4282619" y="1668510"/>
            <a:ext cx="3534833" cy="35348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791" y="3705676"/>
            <a:ext cx="424917" cy="3472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631" y="2237146"/>
            <a:ext cx="403064" cy="3812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4807" y="2252912"/>
            <a:ext cx="339934" cy="3763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122" y="3742173"/>
            <a:ext cx="296227" cy="293799"/>
          </a:xfrm>
          <a:prstGeom prst="rect">
            <a:avLst/>
          </a:prstGeom>
        </p:spPr>
      </p:pic>
      <p:cxnSp>
        <p:nvCxnSpPr>
          <p:cNvPr id="28" name="Straight Connector 27"/>
          <p:cNvCxnSpPr/>
          <p:nvPr userDrawn="1"/>
        </p:nvCxnSpPr>
        <p:spPr>
          <a:xfrm flipV="1">
            <a:off x="6060359" y="2098437"/>
            <a:ext cx="3288" cy="269522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H="1" flipV="1">
            <a:off x="4587525" y="3435926"/>
            <a:ext cx="2812930" cy="10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6257359" y="2648982"/>
            <a:ext cx="907650" cy="287742"/>
          </a:xfrm>
        </p:spPr>
        <p:txBody>
          <a:bodyPr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25%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6237123" y="2969455"/>
            <a:ext cx="1406852" cy="263391"/>
          </a:xfrm>
        </p:spPr>
        <p:txBody>
          <a:bodyPr>
            <a:noAutofit/>
          </a:bodyPr>
          <a:lstStyle>
            <a:lvl1pPr algn="l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27" hasCustomPrompt="1"/>
          </p:nvPr>
        </p:nvSpPr>
        <p:spPr>
          <a:xfrm>
            <a:off x="6257359" y="4061715"/>
            <a:ext cx="907650" cy="287742"/>
          </a:xfrm>
        </p:spPr>
        <p:txBody>
          <a:bodyPr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25%</a:t>
            </a:r>
          </a:p>
        </p:txBody>
      </p:sp>
      <p:sp>
        <p:nvSpPr>
          <p:cNvPr id="4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6237123" y="4382188"/>
            <a:ext cx="1406852" cy="263391"/>
          </a:xfrm>
        </p:spPr>
        <p:txBody>
          <a:bodyPr>
            <a:noAutofit/>
          </a:bodyPr>
          <a:lstStyle>
            <a:lvl1pPr algn="l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4529977" y="2969455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4529977" y="4382188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5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4529977" y="2669119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25%</a:t>
            </a:r>
            <a:endParaRPr lang="en-US" dirty="0"/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4529977" y="4068384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25%</a:t>
            </a:r>
            <a:endParaRPr lang="en-US" dirty="0"/>
          </a:p>
        </p:txBody>
      </p:sp>
      <p:sp>
        <p:nvSpPr>
          <p:cNvPr id="29" name="Footer Placeholder 27">
            <a:extLst>
              <a:ext uri="{FF2B5EF4-FFF2-40B4-BE49-F238E27FC236}">
                <a16:creationId xmlns:a16="http://schemas.microsoft.com/office/drawing/2014/main" id="{1D6CF15C-84F4-4941-B41A-F149D6127A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9B9F9564-F3EF-CB47-82AA-B4F62B2AF2C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8E9411D8-0630-334B-930E-310C79D65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2889955"/>
            <a:ext cx="1330582" cy="13433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A34D56-6CEF-F64D-AE2D-495B370D95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4560710"/>
            <a:ext cx="1330582" cy="13433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3C2EEDB-9FBC-8B4A-9832-927E9EFE47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1230489"/>
            <a:ext cx="1330582" cy="13433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00428D-F4B7-9843-BAD4-C2A69B4788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2889955"/>
            <a:ext cx="1330582" cy="13433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94A5B4-92AE-C941-AA47-2BA3284706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4560710"/>
            <a:ext cx="1330582" cy="134337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522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7221" y="19041"/>
            <a:ext cx="10068310" cy="981081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ראשי פרקים מפורטים</a:t>
            </a:r>
            <a:endParaRPr 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790620" y="1782779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790620" y="1409772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3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790620" y="3446430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790620" y="3073423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6790620" y="5110081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790620" y="4737074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1287221" y="1782779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287221" y="1409772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1230489"/>
            <a:ext cx="1330582" cy="1343377"/>
          </a:xfrm>
          <a:prstGeom prst="rect">
            <a:avLst/>
          </a:prstGeom>
        </p:spPr>
      </p:pic>
      <p:sp>
        <p:nvSpPr>
          <p:cNvPr id="5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1287221" y="3446430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287221" y="3073423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5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1287221" y="5110081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287221" y="4737074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58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5054963" y="178277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5054963" y="3411564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3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5054963" y="507915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5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10539701" y="178277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6" name="Text Placeholder 13"/>
          <p:cNvSpPr>
            <a:spLocks noGrp="1"/>
          </p:cNvSpPr>
          <p:nvPr>
            <p:ph type="body" sz="quarter" idx="38" hasCustomPrompt="1"/>
          </p:nvPr>
        </p:nvSpPr>
        <p:spPr>
          <a:xfrm>
            <a:off x="10539701" y="3411564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7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10539701" y="507915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34" name="Footer Placeholder 27">
            <a:extLst>
              <a:ext uri="{FF2B5EF4-FFF2-40B4-BE49-F238E27FC236}">
                <a16:creationId xmlns:a16="http://schemas.microsoft.com/office/drawing/2014/main" id="{A26B7019-62B3-4B49-A11B-DDD9ADE461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FDF9804C-113D-C449-B422-D5E58F6D73E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77" y="19521"/>
            <a:ext cx="7204215" cy="6822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0"/>
            <a:ext cx="6476999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6000" y="1474435"/>
            <a:ext cx="6477000" cy="4217238"/>
          </a:xfrm>
        </p:spPr>
        <p:txBody>
          <a:bodyPr numCol="2" spcCol="540000" rtlCol="1">
            <a:noAutofit/>
          </a:bodyPr>
          <a:lstStyle>
            <a:lvl1pPr marL="0" indent="0" algn="r" rtl="1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33B93D18-DD94-7E4A-AEBF-131C557C8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C9C7A14-FDC7-E841-9FD0-CB6E34D2BA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 flipH="1">
            <a:off x="1087035" y="1717310"/>
            <a:ext cx="5647593" cy="870194"/>
          </a:xfrm>
        </p:spPr>
        <p:txBody>
          <a:bodyPr anchor="b">
            <a:noAutofit/>
          </a:bodyPr>
          <a:lstStyle>
            <a:lvl1pPr algn="l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7404100" y="-1"/>
            <a:ext cx="4787900" cy="68580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 flipH="1">
            <a:off x="1087035" y="2874108"/>
            <a:ext cx="5647593" cy="414215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1087035" y="328832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72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6112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72042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16112"/>
            <a:ext cx="6476999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47536" y="1523204"/>
            <a:ext cx="6629322" cy="860551"/>
          </a:xfrm>
        </p:spPr>
        <p:txBody>
          <a:bodyPr numCol="1" spcCol="540000" rtlCol="1">
            <a:noAutofit/>
          </a:bodyPr>
          <a:lstStyle>
            <a:lvl1pPr marL="0" indent="0" algn="r" rtl="1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33B93D18-DD94-7E4A-AEBF-131C557C8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301153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C9C7A14-FDC7-E841-9FD0-CB6E34D2BA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55035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909388"/>
            <a:ext cx="726433" cy="758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633" y="1482175"/>
            <a:ext cx="729633" cy="7296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819" y="2542338"/>
            <a:ext cx="729633" cy="729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633" y="3702829"/>
            <a:ext cx="729633" cy="7296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819" y="4756767"/>
            <a:ext cx="729633" cy="729633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4147457" y="3775680"/>
            <a:ext cx="6630081" cy="844550"/>
          </a:xfrm>
        </p:spPr>
        <p:txBody>
          <a:bodyPr numCol="1"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4147457" y="4865925"/>
            <a:ext cx="6630081" cy="881062"/>
          </a:xfrm>
        </p:spPr>
        <p:txBody>
          <a:bodyPr numCol="1"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5" hasCustomPrompt="1"/>
          </p:nvPr>
        </p:nvSpPr>
        <p:spPr>
          <a:xfrm>
            <a:off x="4148138" y="2582863"/>
            <a:ext cx="6629400" cy="939800"/>
          </a:xfrm>
        </p:spPr>
        <p:txBody>
          <a:bodyPr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1A712D-C1F3-314C-8F8A-98D4E6E814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72042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16112"/>
            <a:ext cx="6476999" cy="974488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6000" y="1474435"/>
            <a:ext cx="6477000" cy="4217238"/>
          </a:xfrm>
        </p:spPr>
        <p:txBody>
          <a:bodyPr numCol="2" spcCol="540000" rtlCol="1">
            <a:noAutofit/>
          </a:bodyPr>
          <a:lstStyle>
            <a:lvl1pPr marL="0" indent="0" algn="r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56756" y="1411354"/>
            <a:ext cx="4343400" cy="434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Footer Placeholder 27">
            <a:extLst>
              <a:ext uri="{FF2B5EF4-FFF2-40B4-BE49-F238E27FC236}">
                <a16:creationId xmlns:a16="http://schemas.microsoft.com/office/drawing/2014/main" id="{D03623A1-3576-3941-9DD6-786132DC35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A85C6FC-4B56-8D44-825F-805CF8B9865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191" y="2527300"/>
            <a:ext cx="576118" cy="57611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170299" y="3316032"/>
            <a:ext cx="7787898" cy="535531"/>
          </a:xfrm>
        </p:spPr>
        <p:txBody>
          <a:bodyPr anchor="b">
            <a:noAutofit/>
          </a:bodyPr>
          <a:lstStyle>
            <a:lvl1pPr algn="ctr">
              <a:defRPr sz="32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“</a:t>
            </a:r>
            <a:r>
              <a:rPr lang="he-IL" dirty="0"/>
              <a:t>פה יגיע ציטוט מעורר השראה.״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 hasCustomPrompt="1"/>
          </p:nvPr>
        </p:nvSpPr>
        <p:spPr>
          <a:xfrm>
            <a:off x="3553656" y="4630216"/>
            <a:ext cx="4771640" cy="382656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e-IL" dirty="0"/>
              <a:t>- ביל גייטס, </a:t>
            </a:r>
            <a:r>
              <a:rPr lang="he-IL"/>
              <a:t>מייסד מיקרוסופט</a:t>
            </a:r>
            <a:endParaRPr lang="he-IL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170299" y="3316032"/>
            <a:ext cx="7787898" cy="535531"/>
          </a:xfrm>
        </p:spPr>
        <p:txBody>
          <a:bodyPr anchor="b">
            <a:noAutofit/>
          </a:bodyPr>
          <a:lstStyle>
            <a:lvl1pPr algn="ctr">
              <a:defRPr sz="32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“</a:t>
            </a:r>
            <a:r>
              <a:rPr lang="he-IL" dirty="0"/>
              <a:t>פה יגיע ציטוט מעורר השראה.״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 hasCustomPrompt="1"/>
          </p:nvPr>
        </p:nvSpPr>
        <p:spPr>
          <a:xfrm>
            <a:off x="3553656" y="4630216"/>
            <a:ext cx="4771640" cy="382656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e-IL" dirty="0"/>
              <a:t>- ביל גייטס, </a:t>
            </a:r>
            <a:r>
              <a:rPr lang="he-IL"/>
              <a:t>מייסד מיקרוסופט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76" y="2548460"/>
            <a:ext cx="523097" cy="52309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C497C2CB-7B7D-154D-B99F-C55C790AD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7C43374-7F20-1449-BBC8-3AFC997683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9B12B5-AD0D-6A4E-A3C9-C03251F3F1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67581" y="5903328"/>
            <a:ext cx="726433" cy="7383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C5CD55-CD6D-6F49-9A16-FE32D78DB90F}"/>
              </a:ext>
            </a:extLst>
          </p:cNvPr>
          <p:cNvSpPr/>
          <p:nvPr userDrawn="1"/>
        </p:nvSpPr>
        <p:spPr>
          <a:xfrm>
            <a:off x="0" y="0"/>
            <a:ext cx="12192000" cy="10210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40858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25517" y="35002"/>
            <a:ext cx="4677482" cy="955598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25517" y="1474435"/>
            <a:ext cx="4677482" cy="3929428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ספציפיקציית</a:t>
            </a:r>
            <a:r>
              <a:rPr lang="he-IL" dirty="0"/>
              <a:t> הל הלשן קרמל תכסו </a:t>
            </a:r>
            <a:r>
              <a:rPr lang="he-IL" dirty="0" err="1"/>
              <a:t>סקסופוני</a:t>
            </a:r>
            <a:r>
              <a:rPr lang="he-IL" dirty="0"/>
              <a:t> זוכר פצע קונסטיטוציוני לחום ושט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מיותמי</a:t>
            </a:r>
            <a:r>
              <a:rPr lang="he-IL" dirty="0"/>
              <a:t> איתן </a:t>
            </a:r>
            <a:r>
              <a:rPr lang="he-IL" dirty="0" err="1"/>
              <a:t>פיזיותרפיית</a:t>
            </a:r>
            <a:r>
              <a:rPr lang="he-IL" dirty="0"/>
              <a:t> פוטוסינתזה בצוע שנת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זנח טסט אאחסנה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70" y="456447"/>
            <a:ext cx="4124912" cy="6429262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913426" y="1894706"/>
            <a:ext cx="3235186" cy="3235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841434" y="2139015"/>
            <a:ext cx="4855680" cy="4741279"/>
          </a:xfrm>
          <a:prstGeom prst="rect">
            <a:avLst/>
          </a:prstGeom>
        </p:spPr>
      </p:pic>
      <p:sp>
        <p:nvSpPr>
          <p:cNvPr id="15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2967078" y="3309398"/>
            <a:ext cx="2547031" cy="25470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406472" y="456447"/>
            <a:ext cx="2633669" cy="2620885"/>
          </a:xfrm>
          <a:prstGeom prst="rect">
            <a:avLst/>
          </a:prstGeom>
        </p:spPr>
      </p:pic>
      <p:sp>
        <p:nvSpPr>
          <p:cNvPr id="17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819531" y="855215"/>
            <a:ext cx="1795188" cy="17951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E4C7D8C4-B880-2347-968A-402852D845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1264CAD-2AA5-5E42-BD55-C178145D6F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57110" y="35002"/>
            <a:ext cx="4677482" cy="955598"/>
          </a:xfrm>
        </p:spPr>
        <p:txBody>
          <a:bodyPr anchor="ctr">
            <a:noAutofit/>
          </a:bodyPr>
          <a:lstStyle>
            <a:lvl1pPr algn="l" rtl="0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57110" y="1474435"/>
            <a:ext cx="4677482" cy="3929428"/>
          </a:xfrm>
        </p:spPr>
        <p:txBody>
          <a:bodyPr>
            <a:noAutofit/>
          </a:bodyPr>
          <a:lstStyle>
            <a:lvl1pPr marL="0" indent="0" algn="l" rtl="0">
              <a:lnSpc>
                <a:spcPct val="120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ספציפיקציית</a:t>
            </a:r>
            <a:r>
              <a:rPr lang="he-IL" dirty="0"/>
              <a:t> הל הלשן קרמל תכסו </a:t>
            </a:r>
            <a:r>
              <a:rPr lang="he-IL" dirty="0" err="1"/>
              <a:t>סקסופוני</a:t>
            </a:r>
            <a:r>
              <a:rPr lang="he-IL" dirty="0"/>
              <a:t> זוכר פצע קונסטיטוציוני לחום ושט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מיותמי</a:t>
            </a:r>
            <a:r>
              <a:rPr lang="he-IL" dirty="0"/>
              <a:t> איתן </a:t>
            </a:r>
            <a:r>
              <a:rPr lang="he-IL" dirty="0" err="1"/>
              <a:t>פיזיותרפיית</a:t>
            </a:r>
            <a:r>
              <a:rPr lang="he-IL" dirty="0"/>
              <a:t> פוטוסינתזה בצוע שנת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זנח טסט אאחסנה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8067088" y="456447"/>
            <a:ext cx="4124912" cy="6429262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843952" y="1894706"/>
            <a:ext cx="3235186" cy="3235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665946" y="2139015"/>
            <a:ext cx="4855680" cy="4741279"/>
          </a:xfrm>
          <a:prstGeom prst="rect">
            <a:avLst/>
          </a:prstGeom>
        </p:spPr>
      </p:pic>
      <p:sp>
        <p:nvSpPr>
          <p:cNvPr id="15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6791590" y="3309398"/>
            <a:ext cx="2547031" cy="25470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053222" y="456447"/>
            <a:ext cx="2633669" cy="2620885"/>
          </a:xfrm>
          <a:prstGeom prst="rect">
            <a:avLst/>
          </a:prstGeom>
        </p:spPr>
      </p:pic>
      <p:sp>
        <p:nvSpPr>
          <p:cNvPr id="17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7466281" y="855215"/>
            <a:ext cx="1795188" cy="17951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17C49006-1450-BC4E-A409-0456BCB61B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51667B7-50D1-9847-BC35-DC1FC09D19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ED489-6F77-3846-975A-6B3AA7F28C2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4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410" y="-1"/>
            <a:ext cx="10161589" cy="1021091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62256" y="2365389"/>
            <a:ext cx="3040741" cy="314445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6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5656" y="1776780"/>
            <a:ext cx="417341" cy="362765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262256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027" y="1776780"/>
            <a:ext cx="417341" cy="362765"/>
          </a:xfrm>
          <a:prstGeom prst="rect">
            <a:avLst/>
          </a:prstGeom>
        </p:spPr>
      </p:pic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702627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98" y="1776780"/>
            <a:ext cx="417341" cy="362765"/>
          </a:xfrm>
          <a:prstGeom prst="rect">
            <a:avLst/>
          </a:prstGeom>
        </p:spPr>
      </p:pic>
      <p:sp>
        <p:nvSpPr>
          <p:cNvPr id="3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2998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7" name="מציין מיקום טקסט 6"/>
          <p:cNvSpPr>
            <a:spLocks noGrp="1"/>
          </p:cNvSpPr>
          <p:nvPr>
            <p:ph type="body" sz="quarter" idx="22" hasCustomPrompt="1"/>
          </p:nvPr>
        </p:nvSpPr>
        <p:spPr>
          <a:xfrm>
            <a:off x="4702627" y="2365375"/>
            <a:ext cx="3040062" cy="314483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sp>
        <p:nvSpPr>
          <p:cNvPr id="9" name="מציין מיקום טקסט 8"/>
          <p:cNvSpPr>
            <a:spLocks noGrp="1"/>
          </p:cNvSpPr>
          <p:nvPr>
            <p:ph type="body" sz="quarter" idx="23" hasCustomPrompt="1"/>
          </p:nvPr>
        </p:nvSpPr>
        <p:spPr>
          <a:xfrm>
            <a:off x="1141410" y="2365375"/>
            <a:ext cx="3041650" cy="314483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526142CD-1996-334C-808F-23EEA4F4DD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D8A2B40D-99E6-E04C-BABD-C01F440685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149328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149328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66587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766587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8383846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8383846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66295" y="1115571"/>
            <a:ext cx="2628497" cy="2628497"/>
          </a:xfrm>
          <a:prstGeom prst="rect">
            <a:avLst/>
          </a:prstGeom>
        </p:spPr>
      </p:pic>
      <p:sp>
        <p:nvSpPr>
          <p:cNvPr id="3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1994114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971972" y="1115571"/>
            <a:ext cx="2628497" cy="2628497"/>
          </a:xfrm>
          <a:prstGeom prst="rect">
            <a:avLst/>
          </a:prstGeom>
        </p:spPr>
      </p:pic>
      <p:sp>
        <p:nvSpPr>
          <p:cNvPr id="38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5599791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606712" y="1115571"/>
            <a:ext cx="2628497" cy="2628497"/>
          </a:xfrm>
          <a:prstGeom prst="rect">
            <a:avLst/>
          </a:prstGeom>
        </p:spPr>
      </p:pic>
      <p:sp>
        <p:nvSpPr>
          <p:cNvPr id="40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9234531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8087EA24-6E66-6242-AE04-C08B6AFCEA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D36CC13-EEE4-CC49-8E77-A16AE6EC83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4257" y="163629"/>
            <a:ext cx="4576149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6929438" y="0"/>
            <a:ext cx="5262562" cy="68992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1404257" y="1497013"/>
            <a:ext cx="4576149" cy="408146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22BC0CE1-45BC-7248-AC36-D1C623382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7597ED-3A58-A042-875C-27D5E29413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8406" y="1717310"/>
            <a:ext cx="5647593" cy="870194"/>
          </a:xfrm>
        </p:spPr>
        <p:txBody>
          <a:bodyPr anchor="b">
            <a:no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8406" y="2874108"/>
            <a:ext cx="5647593" cy="414215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32799" y="328832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635" y="827"/>
            <a:ext cx="5511135" cy="6857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344049" y="1149795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5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4257" y="0"/>
            <a:ext cx="4576149" cy="98302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6929438" y="0"/>
            <a:ext cx="5262562" cy="68992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1404257" y="1497013"/>
            <a:ext cx="4576149" cy="408146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22BC0CE1-45BC-7248-AC36-D1C623382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7597ED-3A58-A042-875C-27D5E29413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990600"/>
            <a:ext cx="5262562" cy="59086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2D45-656B-7349-A9F9-88A1581D5AAF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9545" y="261603"/>
            <a:ext cx="4885072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6509544" y="1497013"/>
            <a:ext cx="4885072" cy="411003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528EE20D-5676-BB4B-99D0-6FDD9ADF89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256100-CA61-9D42-92D3-D1F4326901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06" y="1272120"/>
            <a:ext cx="5302968" cy="53456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990600"/>
            <a:ext cx="5262562" cy="59086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2D45-656B-7349-A9F9-88A1581D5AAF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9545" y="261603"/>
            <a:ext cx="4885072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6509544" y="1497013"/>
            <a:ext cx="4885072" cy="411003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528EE20D-5676-BB4B-99D0-6FDD9ADF89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256100-CA61-9D42-92D3-D1F4326901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94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02046" y="2776089"/>
            <a:ext cx="4548554" cy="870194"/>
          </a:xfrm>
        </p:spPr>
        <p:txBody>
          <a:bodyPr anchor="b">
            <a:norm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תודה רבה!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1600"/>
            <a:ext cx="4776458" cy="6854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21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02046" y="2776089"/>
            <a:ext cx="4548554" cy="870194"/>
          </a:xfrm>
        </p:spPr>
        <p:txBody>
          <a:bodyPr anchor="b">
            <a:norm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תודה רבה!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65859"/>
            <a:ext cx="3860473" cy="7924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21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6680865" y="827"/>
            <a:ext cx="5511135" cy="6857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992204" y="1149795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26AE8A-8240-0941-B2CC-CE0F0008C0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flipH="1">
            <a:off x="1087035" y="1717310"/>
            <a:ext cx="5647593" cy="870194"/>
          </a:xfrm>
        </p:spPr>
        <p:txBody>
          <a:bodyPr anchor="b">
            <a:noAutofit/>
          </a:bodyPr>
          <a:lstStyle>
            <a:lvl1pPr algn="l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8EB0326-CF14-864C-9C40-21E1F7CDA0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flipH="1">
            <a:off x="1087035" y="2874108"/>
            <a:ext cx="5647593" cy="414215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5BCE0C5-B060-184A-BACB-40B51612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087035" y="328832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94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1094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35186" y="10940"/>
            <a:ext cx="7367813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35186" y="1474435"/>
            <a:ext cx="7367813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lang="he-IL" sz="1400" b="0" i="0" baseline="0" smtClean="0"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779C83AE-F52E-DF42-B134-91D6F80331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2E6821F-C0F3-484A-8977-11A01112E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4063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2246" y="0"/>
            <a:ext cx="7290841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82246" y="1474435"/>
            <a:ext cx="7290841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73087" y="4631"/>
            <a:ext cx="3918913" cy="47586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EBAC9312-1BE2-C341-9C0B-B81F41CCE6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66B8DA5-C8A7-8E4E-843A-16FBD044AF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684830" y="885428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23" y="1"/>
            <a:ext cx="6731000" cy="6858000"/>
          </a:xfrm>
          <a:prstGeom prst="rect">
            <a:avLst/>
          </a:prstGeom>
        </p:spPr>
      </p:pic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4014" y="-1"/>
            <a:ext cx="6324599" cy="1025603"/>
          </a:xfrm>
        </p:spPr>
        <p:txBody>
          <a:bodyPr anchor="ctr">
            <a:noAutofit/>
          </a:bodyPr>
          <a:lstStyle>
            <a:lvl1pPr algn="l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4014" y="1474435"/>
            <a:ext cx="6324599" cy="39294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25FF1AE-A27C-7446-821F-2D5D099876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8140699" y="885428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CACB6F-953A-B04A-B755-4B9931BE80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5461000" y="10149"/>
            <a:ext cx="6731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9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16505" y="-577358"/>
            <a:ext cx="7094905" cy="6878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56507" y="1113118"/>
            <a:ext cx="3497412" cy="3497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C2AC-8AFC-2F40-B7D1-DDEB4E9BA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algn="ctr" defTabSz="914400" rtl="1" eaLnBrk="1" latinLnBrk="0" hangingPunct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4D27A-1691-2B41-9BDE-1646686DB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7550" y="6356350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471CC-1647-9041-AC92-CE8E329D9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1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60" r:id="rId3"/>
    <p:sldLayoutId id="2147483686" r:id="rId4"/>
    <p:sldLayoutId id="2147483661" r:id="rId5"/>
    <p:sldLayoutId id="2147483662" r:id="rId6"/>
    <p:sldLayoutId id="2147483663" r:id="rId7"/>
    <p:sldLayoutId id="2147483687" r:id="rId8"/>
    <p:sldLayoutId id="2147483680" r:id="rId9"/>
    <p:sldLayoutId id="2147483692" r:id="rId10"/>
    <p:sldLayoutId id="2147483664" r:id="rId11"/>
    <p:sldLayoutId id="2147483665" r:id="rId12"/>
    <p:sldLayoutId id="2147483666" r:id="rId13"/>
    <p:sldLayoutId id="2147483688" r:id="rId14"/>
    <p:sldLayoutId id="2147483667" r:id="rId15"/>
    <p:sldLayoutId id="2147483668" r:id="rId16"/>
    <p:sldLayoutId id="2147483669" r:id="rId17"/>
    <p:sldLayoutId id="2147483670" r:id="rId18"/>
    <p:sldLayoutId id="2147483681" r:id="rId19"/>
    <p:sldLayoutId id="2147483671" r:id="rId20"/>
    <p:sldLayoutId id="2147483672" r:id="rId21"/>
    <p:sldLayoutId id="2147483673" r:id="rId22"/>
    <p:sldLayoutId id="2147483683" r:id="rId23"/>
    <p:sldLayoutId id="2147483693" r:id="rId24"/>
    <p:sldLayoutId id="2147483674" r:id="rId25"/>
    <p:sldLayoutId id="2147483690" r:id="rId26"/>
    <p:sldLayoutId id="2147483675" r:id="rId27"/>
    <p:sldLayoutId id="2147483676" r:id="rId28"/>
    <p:sldLayoutId id="2147483677" r:id="rId29"/>
    <p:sldLayoutId id="2147483682" r:id="rId30"/>
    <p:sldLayoutId id="2147483678" r:id="rId31"/>
    <p:sldLayoutId id="2147483691" r:id="rId32"/>
    <p:sldLayoutId id="2147483679" r:id="rId33"/>
    <p:sldLayoutId id="2147483684" r:id="rId34"/>
  </p:sldLayoutIdLst>
  <p:hf hd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www.sqconline.com/military-standard-105e-tables-sampling-attributes" TargetMode="Externa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4519" y="679620"/>
            <a:ext cx="10004746" cy="870194"/>
          </a:xfrm>
        </p:spPr>
        <p:txBody>
          <a:bodyPr/>
          <a:lstStyle/>
          <a:p>
            <a:r>
              <a:rPr lang="he-IL" dirty="0"/>
              <a:t>סטטיסטיקה תעשייתית וכלי תכנה </a:t>
            </a:r>
            <a:br>
              <a:rPr lang="he-IL" dirty="0"/>
            </a:br>
            <a:r>
              <a:rPr lang="he-IL" dirty="0"/>
              <a:t>לתלמידי הנדסה תעשייה ומערכות מידע</a:t>
            </a:r>
            <a:endParaRPr lang="en-US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71FE32EF-80AC-486C-8261-76D6E6BCA437}"/>
              </a:ext>
            </a:extLst>
          </p:cNvPr>
          <p:cNvSpPr txBox="1">
            <a:spLocks/>
          </p:cNvSpPr>
          <p:nvPr/>
        </p:nvSpPr>
        <p:spPr>
          <a:xfrm>
            <a:off x="6576892" y="3541052"/>
            <a:ext cx="4548554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0" dirty="0"/>
              <a:t>פרופ' גונן זינגר</a:t>
            </a:r>
            <a:endParaRPr lang="en-US" b="0" dirty="0"/>
          </a:p>
          <a:p>
            <a:endParaRPr lang="he-IL" b="0" dirty="0"/>
          </a:p>
          <a:p>
            <a:r>
              <a:rPr lang="en-US" b="0" dirty="0"/>
              <a:t>Gonen.singer@biu.ac.il</a:t>
            </a:r>
            <a:endParaRPr lang="he-IL" b="0" dirty="0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9BC68E73-6919-0F03-169A-8F0922886409}"/>
              </a:ext>
            </a:extLst>
          </p:cNvPr>
          <p:cNvSpPr txBox="1">
            <a:spLocks/>
          </p:cNvSpPr>
          <p:nvPr/>
        </p:nvSpPr>
        <p:spPr>
          <a:xfrm>
            <a:off x="3657600" y="5596228"/>
            <a:ext cx="5515756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1600" b="0" dirty="0"/>
              <a:t>מבוסס על חומרים של עירד בן גל &amp;</a:t>
            </a:r>
            <a:r>
              <a:rPr lang="en-US" sz="1600" b="0" dirty="0"/>
              <a:t>book </a:t>
            </a:r>
            <a:r>
              <a:rPr lang="he-IL" sz="1600" b="0" dirty="0"/>
              <a:t> </a:t>
            </a:r>
            <a:r>
              <a:rPr lang="en-US" sz="1600" b="0" dirty="0"/>
              <a:t>Montgomery</a:t>
            </a:r>
            <a:r>
              <a:rPr lang="he-IL" sz="1600" b="0" dirty="0"/>
              <a:t> &amp; ספרו  של ח. שור "איכות כוללת, בקרת איכות ותכנון לאיכות", 1992.  </a:t>
            </a:r>
          </a:p>
        </p:txBody>
      </p:sp>
    </p:spTree>
    <p:extLst>
      <p:ext uri="{BB962C8B-B14F-4D97-AF65-F5344CB8AC3E}">
        <p14:creationId xmlns:p14="http://schemas.microsoft.com/office/powerpoint/2010/main" val="169643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FE5F-9804-235E-481E-BD42D7E61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F0447-4927-926A-7915-829FD111F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E9C5E0-51C8-AF9C-8442-B2839C9A6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89" y="151986"/>
            <a:ext cx="4334480" cy="72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0A7BDE-3860-3798-80C5-92639B98D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867" y="1224828"/>
            <a:ext cx="7925906" cy="40867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6D547-34D1-F7FE-CD2B-E11454C1B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79" y="2510814"/>
            <a:ext cx="720790" cy="39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95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B497-5873-03DB-5FEB-9BA9DFA3F9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השפעת גודל מנה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EF08C-1E24-AE2E-9225-0894CEDF9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FFA5E-5C63-7991-E249-6C26E06E8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819" y="1446741"/>
            <a:ext cx="7687748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1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CA532-2394-D0FE-94DB-8803384D89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"אי דיוק" בשיטה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F4AA3FE-9055-F9D6-270B-F06895B6792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62708" y="1474435"/>
                <a:ext cx="10740291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למעשה מספר הפגומים במדגם מקרי אינו מתפלג בינומית! מדוע?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ההתפלגות המדויקת המתארת את מספר ההצלחות בניסוי עם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2800" dirty="0"/>
                  <a:t> שלבים </a:t>
                </a:r>
                <a:r>
                  <a:rPr lang="he-IL" sz="2800" u="sng" dirty="0"/>
                  <a:t>ללא החזרת</a:t>
                </a:r>
                <a:r>
                  <a:rPr lang="he-IL" sz="2800" dirty="0"/>
                  <a:t> היא התפלגות היפרגאומטרית :</a:t>
                </a:r>
                <a:r>
                  <a:rPr lang="en-US" sz="2800" dirty="0"/>
                  <a:t> </a:t>
                </a:r>
                <a:endParaRPr lang="he-IL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he-IL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he-IL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לכן עקומת </a:t>
                </a:r>
                <a:r>
                  <a:rPr lang="en-US" sz="2800" dirty="0"/>
                  <a:t>OC</a:t>
                </a:r>
                <a:r>
                  <a:rPr lang="he-IL" sz="2800" dirty="0"/>
                  <a:t> מחושבת על פי :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F4AA3FE-9055-F9D6-270B-F06895B67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62708" y="1474435"/>
                <a:ext cx="10740291" cy="3929428"/>
              </a:xfrm>
              <a:blipFill>
                <a:blip r:embed="rId3"/>
                <a:stretch>
                  <a:fillRect r="-1078" b="-127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AE15B-5360-9FDE-37E0-374A846D85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EEB28-28EB-71C2-8331-90CBFB64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983" y="3573133"/>
            <a:ext cx="5416033" cy="1195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00550D-576C-25D0-6137-25FAC843FB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186"/>
          <a:stretch/>
        </p:blipFill>
        <p:spPr>
          <a:xfrm>
            <a:off x="2893955" y="5636771"/>
            <a:ext cx="4813132" cy="105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7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938D-5DEE-AC19-F738-17FE1A087A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עקומת </a:t>
            </a:r>
            <a:r>
              <a:rPr lang="en-US" dirty="0"/>
              <a:t>OC</a:t>
            </a:r>
            <a:r>
              <a:rPr lang="he-IL" dirty="0"/>
              <a:t> מסוג </a:t>
            </a:r>
            <a:r>
              <a:rPr lang="en-US" dirty="0"/>
              <a:t>A</a:t>
            </a:r>
            <a:r>
              <a:rPr lang="he-IL" dirty="0"/>
              <a:t> ומסוג </a:t>
            </a:r>
            <a:r>
              <a:rPr lang="en-US" dirty="0"/>
              <a:t>B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44A62D-6CFE-32A4-BBA6-B97B355771B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184611" y="1001540"/>
                <a:ext cx="10639808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ניתן לחשב את ה-</a:t>
                </a:r>
                <a:r>
                  <a:rPr lang="en-US" sz="2800" dirty="0"/>
                  <a:t>OC Curve</a:t>
                </a:r>
                <a:r>
                  <a:rPr lang="he-IL" sz="2800" dirty="0"/>
                  <a:t> באמצעות התפלגות היפר גאומטרית </a:t>
                </a:r>
              </a:p>
              <a:p>
                <a:r>
                  <a:rPr lang="he-IL" sz="2400" dirty="0"/>
                  <a:t>      בעיה :</a:t>
                </a:r>
                <a:r>
                  <a:rPr lang="en-US" sz="2400" dirty="0"/>
                  <a:t> </a:t>
                </a:r>
                <a:r>
                  <a:rPr lang="he-IL" sz="2400" dirty="0"/>
                  <a:t>צריך לחשב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he-IL" sz="2400" dirty="0"/>
                  <a:t> מאוד גדול. כאשר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2400" dirty="0"/>
                  <a:t>, שימוש בהתפלגות הבינומית נותן 	     קירוב טוב.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OC Curve </a:t>
                </a:r>
                <a:r>
                  <a:rPr lang="he-IL" sz="2400" dirty="0"/>
                  <a:t> המבוסס על התפלגות היפר-גאומטרית נקרא </a:t>
                </a:r>
                <a:r>
                  <a:rPr lang="en-US" sz="2400" dirty="0"/>
                  <a:t>OC Type A</a:t>
                </a:r>
                <a:endParaRPr lang="he-IL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OC Curve</a:t>
                </a:r>
                <a:r>
                  <a:rPr lang="he-IL" sz="2400" dirty="0"/>
                  <a:t> המבוסס על התפלגות בינומית נקרא </a:t>
                </a:r>
                <a:r>
                  <a:rPr lang="en-US" sz="2400" dirty="0"/>
                  <a:t>OC Type B</a:t>
                </a:r>
                <a:endParaRPr lang="he-IL" sz="2400" dirty="0"/>
              </a:p>
              <a:p>
                <a:r>
                  <a:rPr lang="he-IL" sz="3400" dirty="0"/>
                  <a:t>     </a:t>
                </a:r>
                <a:endParaRPr lang="he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44A62D-6CFE-32A4-BBA6-B97B355771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184611" y="1001540"/>
                <a:ext cx="10639808" cy="3929428"/>
              </a:xfrm>
              <a:blipFill>
                <a:blip r:embed="rId3"/>
                <a:stretch>
                  <a:fillRect r="-1546" b="-759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645F9-927D-D1B9-9AEF-D49684C42D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7C5C51-0190-A4CC-2A8D-18023F84F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69870"/>
            <a:ext cx="4460041" cy="278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49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A861-B69F-7CDC-10D0-D1E0714582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קירובים אחרים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59BF13A-09B2-0CDC-9EC2-19EA8381DB0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97688" y="1474435"/>
                <a:ext cx="9705311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בתנאים מסוימים ניתן לקרב את פונקציית ההתפלגות הבינומית באמצעות התפלגות פואסון והתפלגות נורמאלית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he-IL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he-IL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פונקציית ההסתברות המצטברת של ההתפלגות הנורמאלית נתונה בטבלאות </a:t>
                </a:r>
                <a14:m>
                  <m:oMath xmlns:m="http://schemas.openxmlformats.org/officeDocument/2006/math">
                    <m:r>
                      <a:rPr lang="he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he-IL" sz="2800" dirty="0"/>
                  <a:t>  ניתן לחסוך סכימה</a:t>
                </a:r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59BF13A-09B2-0CDC-9EC2-19EA8381D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97688" y="1474435"/>
                <a:ext cx="9705311" cy="3929428"/>
              </a:xfrm>
              <a:blipFill>
                <a:blip r:embed="rId3"/>
                <a:stretch>
                  <a:fillRect l="-565" r="-1193" b="-1024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C04B4-CD4C-05C4-A0D4-2035BB91B8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E1F37-0CB1-769F-D752-1D64C972B7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051CC-8B9E-881C-1F98-348CEC4CD7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184337" y="2796122"/>
            <a:ext cx="6687483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40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706A9-3DF1-51DA-C9CC-F60D86077E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AQL</a:t>
            </a:r>
            <a:r>
              <a:rPr lang="he-IL" dirty="0"/>
              <a:t> ו- </a:t>
            </a:r>
            <a:r>
              <a:rPr lang="en-US" dirty="0"/>
              <a:t>LTPD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E782D-EE20-C08D-6D96-37EC5CB8A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514" y="1474435"/>
            <a:ext cx="10780485" cy="3929428"/>
          </a:xfrm>
        </p:spPr>
        <p:txBody>
          <a:bodyPr/>
          <a:lstStyle/>
          <a:p>
            <a:r>
              <a:rPr lang="he-IL" sz="2800" dirty="0"/>
              <a:t>הצרכן והיצרן מסכימים על שתי רמות של שיעורי פגומים המגדירות את טווח האיכות המקובל על שניהם: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4BAB1-4013-B40F-35C9-DAAB16A014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BFB7F-E097-46E1-6FDB-246FA3129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57" y="2802110"/>
            <a:ext cx="7849695" cy="990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424092-C2AA-2DAE-E713-81E6C1905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56" y="3859423"/>
            <a:ext cx="7849695" cy="29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73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6590-C2B9-E2E3-C348-BE90541F3A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סיכון הצרכן וסיכון היצרן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CB4B74C-CF89-8D55-E604-731CE46E00C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32080" y="1474435"/>
                <a:ext cx="10870920" cy="3929428"/>
              </a:xfrm>
            </p:spPr>
            <p:txBody>
              <a:bodyPr/>
              <a:lstStyle/>
              <a:p>
                <a:r>
                  <a:rPr lang="he-IL" sz="2800" dirty="0"/>
                  <a:t>בהנתן תוכנית הדגימה </a:t>
                </a:r>
              </a:p>
              <a:p>
                <a:pPr marL="342900" indent="-342900">
                  <a:buFontTx/>
                  <a:buChar char="-"/>
                </a:pPr>
                <a:r>
                  <a:rPr lang="he-IL" sz="2400" dirty="0"/>
                  <a:t>סיכון היצרן, </a:t>
                </a:r>
                <a14:m>
                  <m:oMath xmlns:m="http://schemas.openxmlformats.org/officeDocument/2006/math">
                    <m:r>
                      <a:rPr lang="he-I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he-IL" sz="2400" dirty="0"/>
                  <a:t>  - ההסתברות לדחיית מנה ששיעור הפגומים בה הוא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𝐴𝑄𝐿</m:t>
                    </m:r>
                    <m:r>
                      <a:rPr lang="he-IL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he-I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he-IL" sz="2400" dirty="0"/>
              </a:p>
              <a:p>
                <a:pPr marL="342900" indent="-342900">
                  <a:buFontTx/>
                  <a:buChar char="-"/>
                </a:pPr>
                <a:r>
                  <a:rPr lang="he-IL" sz="2400" dirty="0"/>
                  <a:t>סיכון הצרכן,</a:t>
                </a:r>
                <a14:m>
                  <m:oMath xmlns:m="http://schemas.openxmlformats.org/officeDocument/2006/math">
                    <m:r>
                      <a:rPr lang="he-I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he-IL" sz="2400" dirty="0"/>
                  <a:t>  - ההסתברות לקבלת מנה ששיעור הפגומים בה הוא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𝐿𝑇𝑃𝐷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L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CB4B74C-CF89-8D55-E604-731CE46E00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32080" y="1474435"/>
                <a:ext cx="10870920" cy="3929428"/>
              </a:xfrm>
              <a:blipFill>
                <a:blip r:embed="rId3"/>
                <a:stretch>
                  <a:fillRect r="-11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CEFC8-7A25-D765-515B-F638FACAE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1736B-9535-5B97-5970-1273147DE9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380F18-CA2B-D752-DC9A-DA15FF9E6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864" y="3733271"/>
            <a:ext cx="4521388" cy="2801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B7B31D-3976-464F-F224-4A1A18812A9E}"/>
              </a:ext>
            </a:extLst>
          </p:cNvPr>
          <p:cNvSpPr txBox="1"/>
          <p:nvPr/>
        </p:nvSpPr>
        <p:spPr>
          <a:xfrm>
            <a:off x="5285433" y="3868615"/>
            <a:ext cx="271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Ideal OC Curve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4FAEFA-0BA8-35C8-E820-0DD59FFC9B11}"/>
                  </a:ext>
                </a:extLst>
              </p:cNvPr>
              <p:cNvSpPr txBox="1"/>
              <p:nvPr/>
            </p:nvSpPr>
            <p:spPr>
              <a:xfrm>
                <a:off x="5466302" y="6027467"/>
                <a:ext cx="29140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4FAEFA-0BA8-35C8-E820-0DD59FFC9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02" y="6027467"/>
                <a:ext cx="29140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FA9123-C72F-9B5E-A0BB-1F761F25FB57}"/>
                  </a:ext>
                </a:extLst>
              </p:cNvPr>
              <p:cNvSpPr txBox="1"/>
              <p:nvPr/>
            </p:nvSpPr>
            <p:spPr>
              <a:xfrm>
                <a:off x="6321170" y="6032753"/>
                <a:ext cx="29140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FA9123-C72F-9B5E-A0BB-1F761F25F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170" y="6032753"/>
                <a:ext cx="29140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036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7ACE1-2C31-0D3B-938E-3714AECACC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00C339B-A57A-D6BF-20BA-955FD66DE5A4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1474435"/>
                <a:ext cx="11302999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נחזור לתוכנית הדגימה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89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נניח שסוכם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𝐴𝑄𝐿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he-IL" sz="2800" dirty="0"/>
                  <a:t> ו-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𝐿𝑇𝑃𝐷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08</m:t>
                    </m:r>
                  </m:oMath>
                </a14:m>
                <a:endParaRPr lang="en-US" sz="2800" dirty="0"/>
              </a:p>
              <a:p>
                <a:r>
                  <a:rPr lang="he-IL" sz="2800" dirty="0"/>
                  <a:t>    </a:t>
                </a:r>
                <a:r>
                  <a:rPr lang="en-US" sz="2800" dirty="0"/>
                  <a:t> </a:t>
                </a:r>
                <a:r>
                  <a:rPr lang="he-IL" sz="2800" dirty="0"/>
                  <a:t>- אם שיעור הפגומים הוא 0.01 אזי הסתברות הקבלה </a:t>
                </a:r>
              </a:p>
              <a:p>
                <a:endParaRPr lang="he-IL" sz="2800" dirty="0"/>
              </a:p>
              <a:p>
                <a:r>
                  <a:rPr lang="he-IL" sz="2800" dirty="0"/>
                  <a:t>     - לכן סיכון היצרן הוא </a:t>
                </a:r>
                <a14:m>
                  <m:oMath xmlns:m="http://schemas.openxmlformats.org/officeDocument/2006/math">
                    <m:r>
                      <a:rPr lang="he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he-I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he-I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he-I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he-I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he-I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he-I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94</m:t>
                    </m:r>
                    <m:r>
                      <a:rPr lang="he-I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he-I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he-I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he-I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06</m:t>
                    </m:r>
                  </m:oMath>
                </a14:m>
                <a:endParaRPr lang="he-IL" sz="2800" b="0" dirty="0">
                  <a:ea typeface="Cambria Math" panose="02040503050406030204" pitchFamily="18" charset="0"/>
                </a:endParaRPr>
              </a:p>
              <a:p>
                <a:r>
                  <a:rPr lang="he-IL" sz="2800" dirty="0"/>
                  <a:t>     - אם שיעור הפגומים הוא 0.08 הסתברות הקבלה היא 0.023 : זה סיכון הצרכן </a:t>
                </a:r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00C339B-A57A-D6BF-20BA-955FD66DE5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1474435"/>
                <a:ext cx="11302999" cy="3929428"/>
              </a:xfrm>
              <a:blipFill>
                <a:blip r:embed="rId3"/>
                <a:stretch>
                  <a:fillRect l="-1348" r="-1079" b="-1537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26695-94C5-00EC-CC23-AD3BC89974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029064-860A-2A71-7E7A-9183FC170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472" y="3655024"/>
            <a:ext cx="8183117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0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9B4D-ABD5-A145-BBC8-983CD6895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מציאת תכנית דגימה העונה לדרישות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DC04E-A7C1-73C6-4276-8A03697ADC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57125-2959-B815-8E17-31C97497B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590" y="1591620"/>
            <a:ext cx="5788346" cy="3674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E26E8-9CFA-966C-E45B-B5DDD33C0864}"/>
                  </a:ext>
                </a:extLst>
              </p:cNvPr>
              <p:cNvSpPr txBox="1"/>
              <p:nvPr/>
            </p:nvSpPr>
            <p:spPr>
              <a:xfrm>
                <a:off x="1003300" y="6098319"/>
                <a:ext cx="1091001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 algn="ctr" rtl="1">
                  <a:buFont typeface="Arial" panose="020B0604020202020204" pitchFamily="34" charset="0"/>
                  <a:buChar char="•"/>
                </a:pPr>
                <a:r>
                  <a:rPr lang="he-IL" sz="1800" dirty="0"/>
                  <a:t>אפשר להשתמש ב-</a:t>
                </a:r>
                <a:r>
                  <a:rPr lang="en-US" sz="1800" dirty="0"/>
                  <a:t>SOLVER</a:t>
                </a:r>
                <a:r>
                  <a:rPr lang="he-IL" sz="1800" dirty="0"/>
                  <a:t> של </a:t>
                </a:r>
                <a:r>
                  <a:rPr lang="en-US" sz="1800" dirty="0"/>
                  <a:t>EXCEL</a:t>
                </a:r>
                <a:r>
                  <a:rPr lang="he-IL" sz="1800" dirty="0"/>
                  <a:t> כדי למצוא את ערכי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he-IL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e-IL" sz="1800" dirty="0"/>
                  <a:t>  בהינתן </a:t>
                </a:r>
                <a14:m>
                  <m:oMath xmlns:m="http://schemas.openxmlformats.org/officeDocument/2006/math">
                    <m:r>
                      <a:rPr lang="he-IL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he-IL" sz="1800" dirty="0"/>
              </a:p>
              <a:p>
                <a:pPr marL="457200" indent="-457200" algn="ctr" rtl="1">
                  <a:buFont typeface="Arial" panose="020B0604020202020204" pitchFamily="34" charset="0"/>
                  <a:buChar char="•"/>
                </a:pPr>
                <a:endParaRPr lang="en-IL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E26E8-9CFA-966C-E45B-B5DDD33C0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300" y="6098319"/>
                <a:ext cx="10910019" cy="646331"/>
              </a:xfrm>
              <a:prstGeom prst="rect">
                <a:avLst/>
              </a:prstGeom>
              <a:blipFill>
                <a:blip r:embed="rId4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80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3EC5-D113-D70A-7586-95128010E0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89D79-D0D5-8C5E-806F-58B1E74B43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1764E-B65E-AAFE-5876-FC2C331CDD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53343A-D157-D478-DABD-C5C3B48B5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54"/>
            <a:ext cx="12192000" cy="6861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0BBAF-745C-1279-CC0D-3A9CD2BFCDA2}"/>
              </a:ext>
            </a:extLst>
          </p:cNvPr>
          <p:cNvSpPr txBox="1"/>
          <p:nvPr/>
        </p:nvSpPr>
        <p:spPr>
          <a:xfrm>
            <a:off x="7001593" y="291357"/>
            <a:ext cx="6102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b="1" dirty="0"/>
              <a:t>מציאת תכנית דגימה העונה לדרישות </a:t>
            </a:r>
          </a:p>
          <a:p>
            <a:pPr algn="ctr"/>
            <a:r>
              <a:rPr lang="he-IL" b="1" dirty="0"/>
              <a:t>בשיטה גרפית</a:t>
            </a:r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428873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1">
            <a:extLst>
              <a:ext uri="{FF2B5EF4-FFF2-40B4-BE49-F238E27FC236}">
                <a16:creationId xmlns:a16="http://schemas.microsoft.com/office/drawing/2014/main" id="{753F90EF-7A33-46B8-A760-871FD5E469D6}"/>
              </a:ext>
            </a:extLst>
          </p:cNvPr>
          <p:cNvSpPr txBox="1">
            <a:spLocks/>
          </p:cNvSpPr>
          <p:nvPr/>
        </p:nvSpPr>
        <p:spPr>
          <a:xfrm>
            <a:off x="4077477" y="871076"/>
            <a:ext cx="7461379" cy="3557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10100" b="0" dirty="0"/>
              <a:t>נושאים במצגת</a:t>
            </a:r>
          </a:p>
          <a:p>
            <a:endParaRPr lang="he-IL" b="0" dirty="0"/>
          </a:p>
          <a:p>
            <a:endParaRPr lang="he-IL" b="0" dirty="0"/>
          </a:p>
          <a:p>
            <a:r>
              <a:rPr lang="he-IL" b="0" dirty="0"/>
              <a:t>מבדקי קבלה למנות על פי תכונות </a:t>
            </a:r>
          </a:p>
          <a:p>
            <a:endParaRPr lang="he-IL" b="0" dirty="0"/>
          </a:p>
        </p:txBody>
      </p:sp>
    </p:spTree>
    <p:extLst>
      <p:ext uri="{BB962C8B-B14F-4D97-AF65-F5344CB8AC3E}">
        <p14:creationId xmlns:p14="http://schemas.microsoft.com/office/powerpoint/2010/main" val="2146096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F3CF-9D2B-D2BF-7EDE-5F579E1698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בדיקה מתקנת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EBB41-4897-F807-A056-AEBE44155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22300" y="1474435"/>
            <a:ext cx="11925299" cy="39294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800" dirty="0"/>
              <a:t>כאשר דוחים מנה, אפשר לבצע פעולות תיקון </a:t>
            </a:r>
          </a:p>
          <a:p>
            <a:r>
              <a:rPr lang="he-IL" sz="2800" dirty="0"/>
              <a:t>    - מבצעים סריקה מלאה של המנה ומתקנים את כל הפגומים.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800" dirty="0"/>
              <a:t>כאשר מנה מתקבלת </a:t>
            </a:r>
          </a:p>
          <a:p>
            <a:r>
              <a:rPr lang="he-IL" sz="2800" dirty="0"/>
              <a:t>   - רק הפרטים הפגומים במדגם מתוקנים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1970D-341D-9CE9-3220-11CB492CE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F876D6-F274-1D79-43F9-8986B0D56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327" y="4440077"/>
            <a:ext cx="6601746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04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84590-B6BC-10EB-4533-B7B29A54D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מה ההסתברות לקבלת פריט פגום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904D8B31-F6DC-A381-3C12-55C946A9C641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155700" y="1474435"/>
                <a:ext cx="10147299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הנחה: כל פריט פגום המתגלה מוחלף בפריט תקין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כדי שיתקבל פריט פגום במנה  </a:t>
                </a:r>
              </a:p>
              <a:p>
                <a:r>
                  <a:rPr lang="he-IL" sz="2800" dirty="0"/>
                  <a:t>	 - הפריט צריך להיות פגום (הסתברות 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800" b="0" dirty="0"/>
              </a:p>
              <a:p>
                <a:r>
                  <a:rPr lang="he-IL" sz="2800" dirty="0"/>
                  <a:t>  </a:t>
                </a:r>
                <a:r>
                  <a:rPr lang="en-US" sz="2800" dirty="0"/>
                  <a:t>	</a:t>
                </a:r>
                <a:r>
                  <a:rPr lang="he-IL" sz="2800" dirty="0"/>
                  <a:t> </a:t>
                </a:r>
                <a:r>
                  <a:rPr lang="en-US" sz="2800" dirty="0"/>
                  <a:t>-</a:t>
                </a:r>
                <a:r>
                  <a:rPr lang="he-IL" sz="2800" dirty="0"/>
                  <a:t> הוא צריך להיות שיך למנה שהתקבלה (בהסתברות 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	- </a:t>
                </a:r>
                <a:r>
                  <a:rPr lang="he-IL" sz="2800" dirty="0"/>
                  <a:t> הוא צריך לא להיות חלק מהמדגם (הסתברות 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he-IL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904D8B31-F6DC-A381-3C12-55C946A9C6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155700" y="1474435"/>
                <a:ext cx="10147299" cy="3929428"/>
              </a:xfrm>
              <a:blipFill>
                <a:blip r:embed="rId3"/>
                <a:stretch>
                  <a:fillRect r="-1202" b="-7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C46FC1-B543-A070-762F-559850372A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DA7831-BC23-70B0-8D7B-FCDAD694AD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43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8098-821A-4297-FC61-41D6D00B6C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Average Outgoing Quality (AOQ)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46D5353-3F24-59FE-CD6D-01E6F91A2E14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he-IL" sz="2800" dirty="0"/>
                  <a:t>כזכור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he-IL" sz="2800" dirty="0"/>
                  <a:t>  היא פונקציה של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46D5353-3F24-59FE-CD6D-01E6F91A2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3"/>
                <a:stretch>
                  <a:fillRect r="-16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0B86F-8304-07AA-BC1F-5C751D8B8B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C86D1-C09F-B373-5A2C-E96AB48CE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522" y="1454137"/>
            <a:ext cx="5229955" cy="1228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2BA20D-FA7E-BEA5-4E95-FC3452825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186" y="4174968"/>
            <a:ext cx="5020376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79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69D8-A249-4F32-AB38-E6500AFF5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7453DED-38B3-AFB8-FCE6-963550EC858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4720" y="1464286"/>
                <a:ext cx="11569699" cy="3929428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עבור התוכנית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89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he-IL" sz="2800" dirty="0"/>
                  <a:t>, שיעור פגומים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04</m:t>
                    </m:r>
                  </m:oMath>
                </a14:m>
                <a:r>
                  <a:rPr lang="he-IL" sz="2800" dirty="0"/>
                  <a:t> וגודל מנה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7453DED-38B3-AFB8-FCE6-963550EC85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4720" y="1464286"/>
                <a:ext cx="11569699" cy="3929428"/>
              </a:xfrm>
              <a:blipFill>
                <a:blip r:embed="rId3"/>
                <a:stretch>
                  <a:fillRect r="-10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715F7-4FB9-6398-7E30-7C4B598038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0964D-1F2C-4E37-333F-17EC6872BD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1CDB4-FDBD-6716-6160-D713337BA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008" y="2379577"/>
            <a:ext cx="5096586" cy="1384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6CF465-1C49-8E74-5AA2-CC0D74F9C881}"/>
              </a:ext>
            </a:extLst>
          </p:cNvPr>
          <p:cNvSpPr txBox="1"/>
          <p:nvPr/>
        </p:nvSpPr>
        <p:spPr>
          <a:xfrm>
            <a:off x="8336895" y="2379578"/>
            <a:ext cx="1295547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=0.034</a:t>
            </a:r>
          </a:p>
          <a:p>
            <a:endParaRPr lang="en-IL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8F46C1-6A92-802B-FF88-46C52AC6B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558" y="4260704"/>
            <a:ext cx="7697274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97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DA21-049D-9C34-9E59-3B7F0F2CE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AOQ Limit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84AE9-1933-F89E-BA0F-CC956890FC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07D6A-C7D0-1596-AC73-2F1E6FF81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071" y="1476061"/>
            <a:ext cx="7220958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52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731C-0986-5D66-78C8-6A3840AEC2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Average Total Inspection (ATI)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DB4775-2B7D-05FB-8ED9-F549CE3D6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9188" y="1474435"/>
            <a:ext cx="9393812" cy="39294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800" dirty="0"/>
              <a:t>מספר הפריטים בממוצע למנה שנבדוק (בבדיקה מתקנת)</a:t>
            </a:r>
            <a:r>
              <a:rPr lang="en-US" sz="2800" dirty="0"/>
              <a:t> </a:t>
            </a:r>
            <a:r>
              <a:rPr lang="he-IL" sz="2800" dirty="0"/>
              <a:t>יהיה </a:t>
            </a:r>
            <a:endParaRPr lang="en-IL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7B386-C717-6D07-F892-214A856949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C0CB2-D8C9-6230-F8A3-134F9A7B16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06E91-26DE-DEED-275E-918CC3829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628" y="2933631"/>
            <a:ext cx="5334744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58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69D8-A249-4F32-AB38-E6500AFF5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7453DED-38B3-AFB8-FCE6-963550EC858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4720" y="1464286"/>
                <a:ext cx="11569699" cy="3929428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עבור התוכנית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89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he-IL" sz="2800" dirty="0"/>
                  <a:t>, שיעור פגומים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he-IL" sz="2800" dirty="0"/>
                  <a:t> וגודל מנה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he-IL" sz="2800" dirty="0"/>
                  <a:t>. כיוון ש-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9397</m:t>
                    </m:r>
                  </m:oMath>
                </a14:m>
                <a:r>
                  <a:rPr lang="he-IL" sz="2800" dirty="0"/>
                  <a:t>, </a:t>
                </a:r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7453DED-38B3-AFB8-FCE6-963550EC85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4720" y="1464286"/>
                <a:ext cx="11569699" cy="3929428"/>
              </a:xfrm>
              <a:blipFill>
                <a:blip r:embed="rId3"/>
                <a:stretch>
                  <a:fillRect r="-10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715F7-4FB9-6398-7E30-7C4B598038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0964D-1F2C-4E37-333F-17EC6872BD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1B849-6AFF-549C-9F74-1CC088980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055" y="3031253"/>
            <a:ext cx="3820372" cy="1202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2C7738-879F-52D5-AE93-9E1A2EDD5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020" y="3031253"/>
            <a:ext cx="3220396" cy="38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94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2D46-F76D-266F-8B23-CA6D15F8CB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בנית תכנית דגימה ע"ס </a:t>
            </a:r>
            <a:r>
              <a:rPr lang="en-US" dirty="0"/>
              <a:t>AOQL</a:t>
            </a:r>
            <a:r>
              <a:rPr lang="he-IL" dirty="0"/>
              <a:t>, </a:t>
            </a:r>
            <a:r>
              <a:rPr lang="en-US" dirty="0"/>
              <a:t>ATI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343CB8B-F863-AB35-93B2-00295D008DB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04352" y="1474435"/>
                <a:ext cx="10398647" cy="3929428"/>
              </a:xfrm>
            </p:spPr>
            <p:txBody>
              <a:bodyPr/>
              <a:lstStyle/>
              <a:p>
                <a:r>
                  <a:rPr lang="he-IL" sz="2800" dirty="0"/>
                  <a:t>ה-</a:t>
                </a:r>
                <a:r>
                  <a:rPr lang="en-US" sz="2800" dirty="0"/>
                  <a:t>AOQL</a:t>
                </a:r>
                <a:r>
                  <a:rPr lang="he-IL" sz="2800" dirty="0"/>
                  <a:t> הוא מאפיין חשוב של תוכנית דגימה </a:t>
                </a:r>
              </a:p>
              <a:p>
                <a:r>
                  <a:rPr lang="he-IL" sz="2800" dirty="0"/>
                  <a:t>	- אפשר לבנות תוכנית דגימה המבטיחה רמה רצויה של </a:t>
                </a:r>
                <a:r>
                  <a:rPr lang="en-US" sz="2800" dirty="0"/>
                  <a:t>AOQL</a:t>
                </a:r>
                <a:r>
                  <a:rPr lang="he-IL" sz="2800" dirty="0"/>
                  <a:t>,            </a:t>
                </a:r>
              </a:p>
              <a:p>
                <a:r>
                  <a:rPr lang="he-IL" sz="2800" dirty="0"/>
                  <a:t>            אבל לכל רמת </a:t>
                </a:r>
                <a:r>
                  <a:rPr lang="en-US" sz="2800" dirty="0"/>
                  <a:t>AOQL</a:t>
                </a:r>
                <a:r>
                  <a:rPr lang="he-IL" sz="2800" dirty="0"/>
                  <a:t> מקורבת יכולות להיות תוכניות דגימה רבות. </a:t>
                </a:r>
              </a:p>
              <a:p>
                <a:r>
                  <a:rPr lang="he-IL" sz="2800" dirty="0"/>
                  <a:t>	- כאשר מבצעים בדיקה מתקנת מקובל לבחור תוכנית המבטיחה </a:t>
                </a:r>
              </a:p>
              <a:p>
                <a:r>
                  <a:rPr lang="he-IL" sz="2800" dirty="0"/>
                  <a:t>            רמה רצויה של </a:t>
                </a:r>
                <a:r>
                  <a:rPr lang="en-US" sz="2800" dirty="0"/>
                  <a:t>AOQL</a:t>
                </a:r>
                <a:r>
                  <a:rPr lang="he-IL" sz="2800" dirty="0"/>
                  <a:t>  הממזערת את </a:t>
                </a:r>
                <a:r>
                  <a:rPr lang="he-IL" sz="2800" u="sng" dirty="0"/>
                  <a:t>ה-</a:t>
                </a:r>
                <a:r>
                  <a:rPr lang="en-US" sz="2800" u="sng" dirty="0"/>
                  <a:t>ATI</a:t>
                </a:r>
                <a:r>
                  <a:rPr lang="he-IL" sz="2800" dirty="0"/>
                  <a:t> ברמה נתונה של </a:t>
                </a:r>
                <a:r>
                  <a:rPr lang="en-US" sz="2800" dirty="0"/>
                  <a:t> </a:t>
                </a:r>
              </a:p>
              <a:p>
                <a:r>
                  <a:rPr lang="en-US" sz="2800" dirty="0"/>
                  <a:t>           </a:t>
                </a:r>
                <a:r>
                  <a:rPr lang="he-IL" sz="2800" dirty="0"/>
                  <a:t>שיעור פגומים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he-IL" sz="2800" dirty="0"/>
                  <a:t>. </a:t>
                </a:r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343CB8B-F863-AB35-93B2-00295D008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04352" y="1474435"/>
                <a:ext cx="10398647" cy="3929428"/>
              </a:xfrm>
              <a:blipFill>
                <a:blip r:embed="rId3"/>
                <a:stretch>
                  <a:fillRect l="-5569" r="-1231" b="-1537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E5FD39-22B2-5EE5-A107-C4097FFF16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F2285-68F7-5BBD-6D81-8BEB1FBF60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19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803C-575F-DD3D-C11A-2A5AEB99C1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53A74-1C0B-5F2C-3638-66EFFE6123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91966C-4919-CB9F-5618-717567DD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06572" y="-879427"/>
            <a:ext cx="5237383" cy="834414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CB7CC76-87BD-5447-D0B4-E64807139A2A}"/>
              </a:ext>
            </a:extLst>
          </p:cNvPr>
          <p:cNvSpPr/>
          <p:nvPr/>
        </p:nvSpPr>
        <p:spPr>
          <a:xfrm>
            <a:off x="164304" y="4653499"/>
            <a:ext cx="964641" cy="180870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FD7D46-59F1-72D5-E9B9-3C8FD88D1180}"/>
              </a:ext>
            </a:extLst>
          </p:cNvPr>
          <p:cNvSpPr/>
          <p:nvPr/>
        </p:nvSpPr>
        <p:spPr>
          <a:xfrm>
            <a:off x="3282100" y="1498980"/>
            <a:ext cx="964641" cy="300672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ED29A1-6DF4-1150-80FC-A5C60AEC3444}"/>
              </a:ext>
            </a:extLst>
          </p:cNvPr>
          <p:cNvSpPr/>
          <p:nvPr/>
        </p:nvSpPr>
        <p:spPr>
          <a:xfrm>
            <a:off x="3452865" y="936131"/>
            <a:ext cx="964642" cy="300672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53CD818-2B2A-469F-4BE9-7DCDF9EF8A4A}"/>
              </a:ext>
            </a:extLst>
          </p:cNvPr>
          <p:cNvSpPr/>
          <p:nvPr/>
        </p:nvSpPr>
        <p:spPr>
          <a:xfrm>
            <a:off x="3392334" y="4653499"/>
            <a:ext cx="1391065" cy="181294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8EBB03-65CD-A1FB-6DB3-88C4E635624C}"/>
              </a:ext>
            </a:extLst>
          </p:cNvPr>
          <p:cNvSpPr txBox="1"/>
          <p:nvPr/>
        </p:nvSpPr>
        <p:spPr>
          <a:xfrm>
            <a:off x="8817122" y="1649316"/>
            <a:ext cx="275184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/>
              <a:t>תכנית הדגימה מייצגת</a:t>
            </a:r>
          </a:p>
          <a:p>
            <a:pPr algn="ctr"/>
            <a:r>
              <a:rPr lang="he-IL" b="1" dirty="0"/>
              <a:t>שאיפה לערך מינמאלי של </a:t>
            </a:r>
          </a:p>
          <a:p>
            <a:pPr algn="ctr"/>
            <a:r>
              <a:rPr lang="en-US" b="1" dirty="0"/>
              <a:t>ATI</a:t>
            </a:r>
            <a:endParaRPr lang="he-IL" b="1" dirty="0"/>
          </a:p>
          <a:p>
            <a:pPr algn="r" rtl="1"/>
            <a:r>
              <a:rPr lang="he-IL" dirty="0"/>
              <a:t>נתונים:</a:t>
            </a:r>
          </a:p>
          <a:p>
            <a:pPr marL="342900" indent="-342900" algn="r" rtl="1">
              <a:buAutoNum type="arabicPeriod"/>
            </a:pPr>
            <a:r>
              <a:rPr lang="he-IL" dirty="0"/>
              <a:t>גודל מנה </a:t>
            </a:r>
            <a:r>
              <a:rPr lang="en-US" dirty="0"/>
              <a:t>N=5,000</a:t>
            </a:r>
            <a:endParaRPr lang="he-IL" dirty="0"/>
          </a:p>
          <a:p>
            <a:pPr marL="342900" indent="-342900" algn="r" rtl="1">
              <a:buAutoNum type="arabicPeriod"/>
            </a:pPr>
            <a:r>
              <a:rPr lang="he-IL" dirty="0"/>
              <a:t>ערך </a:t>
            </a:r>
            <a:r>
              <a:rPr lang="en-US" dirty="0"/>
              <a:t>AOQL=3%</a:t>
            </a:r>
          </a:p>
          <a:p>
            <a:pPr marL="342900" indent="-342900" algn="r" rtl="1">
              <a:buAutoNum type="arabicPeriod"/>
            </a:pPr>
            <a:r>
              <a:rPr lang="he-IL" dirty="0"/>
              <a:t>אחוז פגומים ממוצע 1%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תכנית דגימה שנבחרה:</a:t>
            </a:r>
          </a:p>
          <a:p>
            <a:pPr marL="342900" indent="-342900" algn="r" rtl="1">
              <a:buAutoNum type="arabicPeriod"/>
            </a:pPr>
            <a:r>
              <a:rPr lang="en-US" dirty="0"/>
              <a:t>n=65/c=3</a:t>
            </a:r>
            <a:endParaRPr lang="he-IL" dirty="0"/>
          </a:p>
          <a:p>
            <a:pPr marL="342900" indent="-342900" algn="r" rtl="1">
              <a:buAutoNum type="arabicPeriod"/>
            </a:pPr>
            <a:r>
              <a:rPr lang="en-US" dirty="0"/>
              <a:t>LTPD=10.3%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dirty="0"/>
              <a:t>אפשר לגזור מתכנית דגימה </a:t>
            </a:r>
            <a:r>
              <a:rPr lang="en-US" dirty="0"/>
              <a:t> </a:t>
            </a:r>
          </a:p>
          <a:p>
            <a:pPr algn="r" rtl="1"/>
            <a:r>
              <a:rPr lang="en-US" dirty="0"/>
              <a:t>Pa</a:t>
            </a:r>
            <a:r>
              <a:rPr lang="he-IL" dirty="0"/>
              <a:t> בהנחה של : 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marL="342900" indent="-342900" algn="r" rtl="1">
              <a:buAutoNum type="arabicPeriod"/>
            </a:pPr>
            <a:endParaRPr lang="en-I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F8BE3D-D0B1-9432-4922-1EB2FD26F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267" y="5798575"/>
            <a:ext cx="2686425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55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F1A16-3C8F-27B7-0143-44B3375C19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תכנית דגימה דו-שלבית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F2F46B6-667A-397C-A869-0C554E8A5BC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he-IL" sz="2800" dirty="0"/>
                  <a:t>התכנית מוגדרת על ידי </a:t>
                </a:r>
              </a:p>
              <a:p>
                <a:r>
                  <a:rPr lang="he-IL" sz="28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he-IL" sz="2800" dirty="0"/>
                  <a:t> גודל המדגם הראשון </a:t>
                </a:r>
              </a:p>
              <a:p>
                <a:r>
                  <a:rPr lang="he-IL" sz="28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he-IL" sz="2800" dirty="0"/>
                  <a:t> רמת קבלה במדגם הראשון </a:t>
                </a:r>
              </a:p>
              <a:p>
                <a:r>
                  <a:rPr lang="he-IL" sz="28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he-IL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he-IL" sz="2800" dirty="0"/>
                  <a:t> גודל המדגם השני  </a:t>
                </a:r>
              </a:p>
              <a:p>
                <a:r>
                  <a:rPr lang="he-IL" sz="28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he-IL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he-IL" sz="2800" dirty="0"/>
                  <a:t> רמת קבלה לשני המדגמים </a:t>
                </a:r>
              </a:p>
              <a:p>
                <a:endParaRPr lang="en-IL" sz="2800" dirty="0"/>
              </a:p>
              <a:p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F2F46B6-667A-397C-A869-0C554E8A5B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 r="-16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A343E-75C2-604C-9EF7-664F94C796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3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097A-A8E5-50A6-1DDE-447F14E15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4022" y="10940"/>
            <a:ext cx="8388977" cy="990600"/>
          </a:xfrm>
        </p:spPr>
        <p:txBody>
          <a:bodyPr/>
          <a:lstStyle/>
          <a:p>
            <a:r>
              <a:rPr lang="he-IL" dirty="0"/>
              <a:t>שיטות סטטיסטיות לשיפור איכות  - תזכורת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C3E8E-917D-0D85-64B8-A53E28F6F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5020" y="3690229"/>
            <a:ext cx="4089399" cy="2712310"/>
          </a:xfrm>
        </p:spPr>
        <p:txBody>
          <a:bodyPr/>
          <a:lstStyle/>
          <a:p>
            <a:r>
              <a:rPr lang="he-IL" sz="2400" b="1" u="sng" dirty="0"/>
              <a:t>תכנון ניסויים</a:t>
            </a:r>
            <a:r>
              <a:rPr lang="en-US" sz="2400" b="1" u="sng" dirty="0"/>
              <a:t> DOE </a:t>
            </a:r>
            <a:r>
              <a:rPr lang="he-IL" sz="2400" b="1" u="sng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/>
              <a:t>תיכון תהליך ומוצר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/>
              <a:t>זיהוי וטיפול בגורמים משפיעים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/>
              <a:t>הבחנה בין שונות אקראית לשונות סיבתית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6237F-9B35-B17B-18C3-8756244D8F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8842886-91E4-3200-F28F-F5AD6A8BA3C6}"/>
              </a:ext>
            </a:extLst>
          </p:cNvPr>
          <p:cNvSpPr txBox="1">
            <a:spLocks/>
          </p:cNvSpPr>
          <p:nvPr/>
        </p:nvSpPr>
        <p:spPr>
          <a:xfrm>
            <a:off x="3731829" y="3755613"/>
            <a:ext cx="4089399" cy="2712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1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/>
              <a:buNone/>
              <a:defRPr lang="he-IL" sz="14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400" b="1" u="sng" dirty="0"/>
              <a:t>בקרת תהליך </a:t>
            </a:r>
            <a:r>
              <a:rPr lang="en-US" sz="2400" b="1" u="sng" dirty="0"/>
              <a:t>SPC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/>
              <a:t>בקרת התהליך </a:t>
            </a:r>
            <a:r>
              <a:rPr lang="en-US" sz="2400" dirty="0"/>
              <a:t>(on-line)</a:t>
            </a:r>
            <a:endParaRPr lang="he-I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/>
              <a:t>התנאי – תהליך בכושר!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/>
              <a:t>התערבות רק בעת הצורך!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5447EF-D3EE-D167-65E3-C292F6B17E1B}"/>
              </a:ext>
            </a:extLst>
          </p:cNvPr>
          <p:cNvSpPr txBox="1">
            <a:spLocks/>
          </p:cNvSpPr>
          <p:nvPr/>
        </p:nvSpPr>
        <p:spPr>
          <a:xfrm>
            <a:off x="204890" y="3791044"/>
            <a:ext cx="4089399" cy="2712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1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/>
              <a:buNone/>
              <a:defRPr lang="he-IL" sz="14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400" b="1" u="sng" dirty="0"/>
              <a:t>מבדקים סטטיסטיים</a:t>
            </a:r>
            <a:endParaRPr lang="en-US" sz="24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/>
              <a:t>טיפול במוצר (לא תהליך)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/>
              <a:t>שיקולים סטטיסטיים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/>
              <a:t>שיקולים כלכליים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FD37FB-9720-6BE7-F6CC-70B6CC17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10" y="1025588"/>
            <a:ext cx="7062952" cy="27123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EDD758-440E-81B3-29C5-54A71B35B88A}"/>
              </a:ext>
            </a:extLst>
          </p:cNvPr>
          <p:cNvSpPr txBox="1"/>
          <p:nvPr/>
        </p:nvSpPr>
        <p:spPr>
          <a:xfrm>
            <a:off x="7619092" y="1514887"/>
            <a:ext cx="4172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Statistical Quality Control, 7</a:t>
            </a:r>
            <a:r>
              <a:rPr lang="en-US" sz="1600" baseline="30000" dirty="0"/>
              <a:t>th</a:t>
            </a:r>
            <a:r>
              <a:rPr lang="en-US" sz="1600" dirty="0"/>
              <a:t> Edition by Douglas C. Montgomery </a:t>
            </a:r>
          </a:p>
          <a:p>
            <a:r>
              <a:rPr lang="en-US" sz="1600" dirty="0"/>
              <a:t>Copyright © 2013 Jhon Wiley &amp; Sons, Inc. 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1638252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F1A16-3C8F-27B7-0143-44B3375C19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תכנית דגימה דו-שלבית  - תהליך 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F2F46B6-667A-397C-A869-0C554E8A5BC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165610" y="1474435"/>
                <a:ext cx="10137390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דגום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he-IL" sz="2800" dirty="0"/>
                  <a:t> פריטים מהמנה </a:t>
                </a:r>
              </a:p>
              <a:p>
                <a:r>
                  <a:rPr lang="he-IL" sz="2800" dirty="0"/>
                  <a:t>	- אם מספר הפגומים במדגם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he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he-I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he-IL" sz="2800" dirty="0"/>
                  <a:t> קבל את המנה וסיים. </a:t>
                </a:r>
              </a:p>
              <a:p>
                <a:r>
                  <a:rPr lang="he-IL" sz="2800" dirty="0"/>
                  <a:t>	- אם מספר הפגומים במדגם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he-IL" sz="2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he-I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he-IL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he-IL" sz="2800" dirty="0"/>
                  <a:t> דחה את המנה וסיים.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דגום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he-IL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he-IL" sz="2800" dirty="0"/>
                  <a:t> פריטים מהמנה </a:t>
                </a:r>
              </a:p>
              <a:p>
                <a:r>
                  <a:rPr lang="he-IL" sz="2800" dirty="0"/>
                  <a:t>	- אם מספר הפגומים בשני המדגמים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he-I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he-IL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e-IL" sz="2800" dirty="0"/>
                  <a:t> קבל את המנה.	- אחרת דחה את המנה. </a:t>
                </a:r>
              </a:p>
              <a:p>
                <a:endParaRPr lang="he-IL" sz="2800" dirty="0"/>
              </a:p>
              <a:p>
                <a:endParaRPr lang="en-IL" sz="2800" dirty="0"/>
              </a:p>
              <a:p>
                <a:endParaRPr lang="en-IL" sz="28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F2F46B6-667A-397C-A869-0C554E8A5B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165610" y="1474435"/>
                <a:ext cx="10137390" cy="3929428"/>
              </a:xfrm>
              <a:blipFill>
                <a:blip r:embed="rId2"/>
                <a:stretch>
                  <a:fillRect r="-1143" b="-127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A343E-75C2-604C-9EF7-664F94C796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48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BB9C-F8A8-0617-FAFE-1B36A9F320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תכנית דגימה דו שלבית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83645A-AB90-7E38-D97D-5B6EC04203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A000AB-59C1-EEC9-9BDB-2F1E8D9DA1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3E10C-7B57-F34A-2E9E-E8039681B1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9E96C-A511-07D9-BDFA-56DE81CE5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797" y="1200185"/>
            <a:ext cx="5811571" cy="54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59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A0EE-0FBC-B40B-71E0-0AB2D210E1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עקומת </a:t>
            </a:r>
            <a:r>
              <a:rPr lang="en-US" dirty="0"/>
              <a:t>OC</a:t>
            </a:r>
            <a:r>
              <a:rPr lang="he-IL" dirty="0"/>
              <a:t> לתכנית דו שלבית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1507A74-87A2-E7CC-6669-6B7BDC678EF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14400" y="1474435"/>
                <a:ext cx="10388599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הסתברות הקבלה בתכנית דו שלבית: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he-IL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הסתברות הקבלה בשלב הראשון היא כמו  בתוכנית חד שלבית עם</a:t>
                </a:r>
                <a:r>
                  <a:rPr lang="en-US" sz="2800" dirty="0"/>
                  <a:t>      </a:t>
                </a:r>
                <a:r>
                  <a:rPr lang="he-IL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he-IL" sz="2800" dirty="0"/>
                  <a:t> ו-</a:t>
                </a:r>
                <a:r>
                  <a:rPr lang="en-US" sz="2800" i="1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he-I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כדי לחשב את הסתברות הקבלה בשלב השני, יש להתנות על מספר הפגומים שנמצאו בשלב הראשון 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1507A74-87A2-E7CC-6669-6B7BDC678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14400" y="1474435"/>
                <a:ext cx="10388599" cy="3929428"/>
              </a:xfrm>
              <a:blipFill>
                <a:blip r:embed="rId2"/>
                <a:stretch>
                  <a:fillRect r="-1115" b="-1024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8981B-7DC8-EBF9-B52D-2E895B9AC6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BA50EB-F3E9-C117-1460-C8E3475C4D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A52CA-4D2F-59CB-71FD-3AF8CFF62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270" y="2139876"/>
            <a:ext cx="3620005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33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84D0-DD77-FBA5-0643-C1CBD2FE8E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הסתברות קבלה בתוכנית דו שלבית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D35BA8F-F65E-0935-F528-CA186DB6D99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endParaRPr lang="he-IL" sz="2800" dirty="0"/>
              </a:p>
              <a:p>
                <a:endParaRPr lang="he-IL" sz="2800" dirty="0"/>
              </a:p>
              <a:p>
                <a:r>
                  <a:rPr lang="he-IL" sz="2800" dirty="0"/>
                  <a:t>לתוכנית דו שלבית כללית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)</a:t>
                </a:r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D35BA8F-F65E-0935-F528-CA186DB6D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 r="-16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CF51F-CCA0-E413-B7E3-C1386AEDF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C383E-773D-0937-99E7-914897053D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D6928A-192A-8A4E-26B0-7E58B3287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522" y="1359366"/>
            <a:ext cx="2248214" cy="562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4DA8E3-E08A-BCD5-B917-62B4F7BF9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876" y="4281606"/>
            <a:ext cx="6525536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74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5AC0B-CBA7-8A5A-7255-8CADFA138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לעקומת </a:t>
            </a:r>
            <a:r>
              <a:rPr lang="en-US" dirty="0"/>
              <a:t>OC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9F2FA3C-F595-395A-1DFC-F8EB8B6EE5F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668026" y="1474435"/>
                <a:ext cx="9634973" cy="3929428"/>
              </a:xfr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9F2FA3C-F595-395A-1DFC-F8EB8B6EE5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668026" y="1474435"/>
                <a:ext cx="9634973" cy="392942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C7799F-53A3-FF4B-3FD8-6D500909F8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C09369-B1A2-12CB-832D-89E3237C2F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24016E-1966-02F7-BBD2-ABCC8B8C1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007" y="2208714"/>
            <a:ext cx="5111453" cy="42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48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6B13-E5C8-0F4A-873F-746F46F6F2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Average Sample Number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00A58-2691-888F-4D9C-06DD75EF43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1F7E0-0DBE-AA75-610E-6419C559DF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B80AB-EC8A-A4B1-5F97-F0230D18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408" y="1001540"/>
            <a:ext cx="7430537" cy="1991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F0F05-F2C6-878F-9949-0EF9DF220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424" y="3428999"/>
            <a:ext cx="5953956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8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3AE2-73F4-596C-B183-AF5A3E5D08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תוכנית דו שלבית עם קיצוץ בשלב השני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F0EE3C3-A505-AC73-86C5-79981C10F49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04352" y="1474435"/>
                <a:ext cx="10398647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שיכלול של השיטה הדו שלבית הוא לאפשר קיצוץ בשלב השני:</a:t>
                </a:r>
                <a:r>
                  <a:rPr lang="en-US" sz="2800" dirty="0"/>
                  <a:t> </a:t>
                </a:r>
                <a:endParaRPr lang="he-IL" sz="2800" dirty="0"/>
              </a:p>
              <a:p>
                <a:r>
                  <a:rPr lang="he-IL" sz="2800" dirty="0"/>
                  <a:t>	-  אם במהלך השלב השני מספר הפגומים הכולל עולה על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he-IL" sz="2800" dirty="0"/>
                  <a:t>  </a:t>
                </a:r>
              </a:p>
              <a:p>
                <a:r>
                  <a:rPr lang="he-IL" sz="2800" dirty="0"/>
                  <a:t>             מפסיקים מיד את הבדיקה ודוחים את המנה.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לקיצוץ אין השפעה על עקומת ה-</a:t>
                </a:r>
                <a:r>
                  <a:rPr lang="en-US" sz="2800" dirty="0"/>
                  <a:t>OC</a:t>
                </a:r>
                <a:r>
                  <a:rPr lang="he-IL" sz="2800" dirty="0"/>
                  <a:t> אבל הוא יכול להקטין את מספר הבדיקות הממוצע למנה. 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F0EE3C3-A505-AC73-86C5-79981C10F4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04352" y="1474435"/>
                <a:ext cx="10398647" cy="3929428"/>
              </a:xfrm>
              <a:blipFill>
                <a:blip r:embed="rId2"/>
                <a:stretch>
                  <a:fillRect r="-12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23A900-AC95-92F3-8E6F-53FF688BD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D059A-4757-D8C4-E55E-2B8848ADD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75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C99A-F777-422A-A5DF-A727DEBD7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0782" y="10940"/>
            <a:ext cx="9062217" cy="990600"/>
          </a:xfrm>
        </p:spPr>
        <p:txBody>
          <a:bodyPr/>
          <a:lstStyle/>
          <a:p>
            <a:r>
              <a:rPr lang="he-IL" dirty="0"/>
              <a:t>חישוב </a:t>
            </a:r>
            <a:r>
              <a:rPr lang="en-US" dirty="0"/>
              <a:t>ASN</a:t>
            </a:r>
            <a:r>
              <a:rPr lang="he-IL" dirty="0"/>
              <a:t> בתכנית דו שלבית עם קיצוץ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E7CD7-0367-2727-4566-34437542E5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FAC85B-4450-38F5-90A3-02C6E46235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4C5E8-0839-D59D-7239-5D6D7A2D5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782" y="2118211"/>
            <a:ext cx="7806475" cy="2621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F84A44-F158-6608-8BA1-1FB07D17E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48815"/>
            <a:ext cx="12192000" cy="1509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C95661-AFCE-6EA0-5363-9307F60D257A}"/>
              </a:ext>
            </a:extLst>
          </p:cNvPr>
          <p:cNvSpPr txBox="1"/>
          <p:nvPr/>
        </p:nvSpPr>
        <p:spPr>
          <a:xfrm>
            <a:off x="63500" y="5310715"/>
            <a:ext cx="22407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0302"/>
                </a:solidFill>
              </a:rPr>
              <a:t>In the equation </a:t>
            </a:r>
            <a:endParaRPr lang="en-IL" sz="2400" dirty="0">
              <a:solidFill>
                <a:srgbClr val="0103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403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625B-28DB-4B73-37A3-43DC64D5FC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השפעת הקיצוץ על </a:t>
            </a:r>
            <a:r>
              <a:rPr lang="en-US" dirty="0"/>
              <a:t>ASN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BE5C2-43E4-EA77-2A30-1BBA60904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6785D-701F-0D7B-4B62-32808E1E0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6154"/>
            <a:ext cx="12192000" cy="570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22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CCDA6-BB64-67B8-7E63-837241EB79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בדיקה מתקנת בתוכנית דו שלבית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3697B-A628-BB20-B5E6-9EA44E4EA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270" y="1474435"/>
            <a:ext cx="10207729" cy="3929428"/>
          </a:xfrm>
        </p:spPr>
        <p:txBody>
          <a:bodyPr/>
          <a:lstStyle/>
          <a:p>
            <a:pPr algn="l"/>
            <a:r>
              <a:rPr lang="en-US" sz="2800" dirty="0"/>
              <a:t>Average Outgoing Quality </a:t>
            </a:r>
          </a:p>
          <a:p>
            <a:pPr algn="l"/>
            <a:endParaRPr lang="en-US" sz="2800" dirty="0"/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Average Total Inspection (per lot)</a:t>
            </a:r>
            <a:endParaRPr lang="en-IL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478E0-7904-2E5C-9DE2-9699C08B2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1B7AE-FB05-ED68-C082-FE50243FF2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B21D8-6797-C74F-0C6C-2BA7DE5B4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270" y="2142945"/>
            <a:ext cx="6373114" cy="857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4074F5-2789-EEFB-F5BC-72050C2B3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35" y="4540453"/>
            <a:ext cx="6496957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8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4300-CC6E-0089-25D9-6F1A18B4B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נושאים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61ACB-42FC-0C80-3080-AC2C2A1C8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974" y="843814"/>
            <a:ext cx="11034445" cy="39294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600" dirty="0"/>
              <a:t>מבדקי  קבלה למנות – רקע כללי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600" dirty="0"/>
              <a:t>תכנית דגימה חד שלבית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600" dirty="0"/>
              <a:t>תכנית דגימה דו שלבית ורב שלבית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600" dirty="0"/>
              <a:t>תכנית דגימה סדרתית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600" dirty="0"/>
              <a:t>סכימת בדיקה לפי תקן </a:t>
            </a:r>
            <a:r>
              <a:rPr lang="en-US" sz="2600" dirty="0"/>
              <a:t>MIL STD105E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600" dirty="0"/>
              <a:t>דגימת שרשרת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600" dirty="0"/>
              <a:t>דגימה ביצור רציף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600" dirty="0"/>
              <a:t>בדיקות קבלה למשתנים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27F36-5EC2-E8A1-B683-C69F29CB9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3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79F9-BD06-7185-C616-86B4031A8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תכנית דגימה רב שלבית 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9DBB-135A-1507-F1D6-7DCC5DBBE0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F2AA6-5463-EA63-169D-0FAD65BBC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43237A-B275-6770-4D22-F30E09C2B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569" y="1171260"/>
            <a:ext cx="8156483" cy="2707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0E3A18-DE55-2193-542E-3F1C5A75B1C9}"/>
              </a:ext>
            </a:extLst>
          </p:cNvPr>
          <p:cNvSpPr txBox="1"/>
          <p:nvPr/>
        </p:nvSpPr>
        <p:spPr>
          <a:xfrm>
            <a:off x="1698171" y="4682532"/>
            <a:ext cx="9294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/>
              <a:t>בתום כל שלב מקבלים את המנה אם מספר הפגומים אינו עולה על מספר הקבלה ודוחים אם הוא גדול או שווה למספר הדחייה.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/>
              <a:t>הניתוח והניהול של תכנית רב שלבית הוא מורכב. 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1777545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94F5-E120-9A2E-F998-8BFC1BE704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תוכנית דגימה סדרתית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FF25BFE-4B34-0060-1EDD-FD7852F973D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70822" y="1001540"/>
                <a:ext cx="11653597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דוגמים פריט אחר פריט בכל שלב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  	    -</a:t>
                </a:r>
                <a:r>
                  <a:rPr lang="he-IL" sz="3200" dirty="0"/>
                  <a:t> </a:t>
                </a:r>
                <a:r>
                  <a:rPr lang="he-IL" sz="2600" dirty="0"/>
                  <a:t>מקבלים את המנה אם מספר הפריטים הפגומים שנמצאו </a:t>
                </a:r>
              </a:p>
              <a:p>
                <a:r>
                  <a:rPr lang="he-IL" sz="2600" dirty="0"/>
                  <a:t>                 עד כה אינו עולה על </a:t>
                </a:r>
              </a:p>
              <a:p>
                <a:r>
                  <a:rPr lang="en-US" sz="3200" dirty="0"/>
                  <a:t> 	    -</a:t>
                </a:r>
                <a:r>
                  <a:rPr lang="he-IL" sz="3200" dirty="0"/>
                  <a:t> </a:t>
                </a:r>
                <a:r>
                  <a:rPr lang="he-IL" sz="2600" dirty="0"/>
                  <a:t>דוחים את המנה אם מספר הפריטים הפגומים שנמצאו עד כה </a:t>
                </a:r>
              </a:p>
              <a:p>
                <a:r>
                  <a:rPr lang="he-IL" sz="2600" dirty="0"/>
                  <a:t>                עולה על</a:t>
                </a:r>
              </a:p>
              <a:p>
                <a:r>
                  <a:rPr lang="en-US" sz="3200" dirty="0"/>
                  <a:t> 	    -</a:t>
                </a:r>
                <a:r>
                  <a:rPr lang="he-IL" sz="3200" dirty="0"/>
                  <a:t> </a:t>
                </a:r>
                <a:r>
                  <a:rPr lang="he-IL" sz="2600" dirty="0"/>
                  <a:t>אחרת, ממשיכים לדגום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600" dirty="0"/>
                  <a:t>תוכנית הדגימה מוגדרת על ידי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he-IL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he-IL" sz="26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FF25BFE-4B34-0060-1EDD-FD7852F973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70822" y="1001540"/>
                <a:ext cx="11653597" cy="3929428"/>
              </a:xfrm>
              <a:blipFill>
                <a:blip r:embed="rId2"/>
                <a:stretch>
                  <a:fillRect r="-1203" b="-396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ED3C8-2A10-928F-1760-B6CEBD5D8B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BFA3B-2369-F721-0276-24CC10F23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931" y="2685749"/>
            <a:ext cx="2410161" cy="485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2106AB-D5B2-6CE5-4B4D-9B2B9DEC4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470" y="4326862"/>
            <a:ext cx="1952898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19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400B-77CB-EA57-9E0A-4D80F0C9A0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תוכנית דגימה סדרתית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E3D8B-DBC0-2747-1B4C-48DB1F62A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C47D8-6AF5-CA19-F2DC-A44668214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4" y="1047417"/>
            <a:ext cx="7367813" cy="54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08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08F6-0D44-DEA1-2E22-A15260224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כיצד בוחרים שאת הפרמטרים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3B9D654-C63C-43BC-4190-CA4E2605D42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בהינתן שתי נקודות על עקומת ה-</a:t>
                </a:r>
                <a:r>
                  <a:rPr lang="en-US" sz="3200" dirty="0"/>
                  <a:t>OC</a:t>
                </a:r>
                <a:endParaRPr lang="he-IL" sz="3200" dirty="0"/>
              </a:p>
              <a:p>
                <a:r>
                  <a:rPr lang="he-IL" sz="32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he-IL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	-</a:t>
                </a:r>
                <a:r>
                  <a:rPr lang="he-IL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3200" dirty="0"/>
              </a:p>
              <a:p>
                <a:r>
                  <a:rPr lang="he-IL" sz="3200" dirty="0"/>
                  <a:t>ניתן לקבל פרמטרים לתוכנית דגימה סדרתית שעקומת ה-</a:t>
                </a:r>
                <a:r>
                  <a:rPr lang="en-US" sz="3200" dirty="0"/>
                  <a:t>OC</a:t>
                </a:r>
                <a:r>
                  <a:rPr lang="he-IL" sz="3200" dirty="0"/>
                  <a:t> עוברת דרכן </a:t>
                </a:r>
                <a:r>
                  <a:rPr lang="en-US" sz="3200" dirty="0"/>
                  <a:t>(Wald 1947)</a:t>
                </a:r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3B9D654-C63C-43BC-4190-CA4E2605D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 l="-166" r="-2070" b="-60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68D41-8FB9-5D99-01FC-91AA304541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30AE0-EA10-C0E1-1EFC-950DD6DEC0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544E3-3B95-0C45-FBC0-00CD4C755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96" y="1336274"/>
            <a:ext cx="3400900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20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8F157-6EAD-FA34-9FF9-74276E9A33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4846E7C-3D2E-4D29-B667-2E7CF4DB6C9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he-IL" sz="3200" dirty="0"/>
                  <a:t>נניח שאנחנו מעוניינים בתוכנית דגימה עם עקומת </a:t>
                </a:r>
                <a:r>
                  <a:rPr lang="en-US" sz="3200" dirty="0"/>
                  <a:t>OC</a:t>
                </a:r>
                <a:r>
                  <a:rPr lang="he-IL" sz="3200" dirty="0"/>
                  <a:t> העוברת דרך :</a:t>
                </a:r>
              </a:p>
              <a:p>
                <a:r>
                  <a:rPr lang="he-IL" sz="32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he-IL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e-IL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he-IL" sz="32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he-IL" sz="3200" b="0" i="1" smtClean="0">
                        <a:latin typeface="Cambria Math" panose="02040503050406030204" pitchFamily="18" charset="0"/>
                      </a:rPr>
                      <m:t>01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he-IL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he-IL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he-IL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he-IL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he-IL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95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	-</a:t>
                </a:r>
                <a:r>
                  <a:rPr lang="he-IL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05</m:t>
                    </m:r>
                  </m:oMath>
                </a14:m>
                <a:endParaRPr lang="en-US" sz="3200" dirty="0"/>
              </a:p>
              <a:p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4846E7C-3D2E-4D29-B667-2E7CF4DB6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 r="-207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D850E2-26CD-81B1-9734-B7D4841EAF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EAEFB-AA17-E6F6-C09D-17639AD13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4604D-5DFF-B7BA-457D-578B8B41D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85" y="1629146"/>
            <a:ext cx="4163006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62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8F157-6EAD-FA34-9FF9-74276E9A33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4846E7C-3D2E-4D29-B667-2E7CF4DB6C9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he-IL" sz="3200" dirty="0"/>
                  <a:t>נניח שאנחנו מעוניינים בתוכנית דגימה עם עקומת </a:t>
                </a:r>
                <a:r>
                  <a:rPr lang="en-US" sz="3200" dirty="0"/>
                  <a:t>OC</a:t>
                </a:r>
                <a:r>
                  <a:rPr lang="he-IL" sz="3200" dirty="0"/>
                  <a:t> העוברת דרך :</a:t>
                </a:r>
              </a:p>
              <a:p>
                <a:r>
                  <a:rPr lang="he-IL" sz="32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he-IL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e-IL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he-IL" sz="32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he-IL" sz="3200" b="0" i="1" smtClean="0">
                        <a:latin typeface="Cambria Math" panose="02040503050406030204" pitchFamily="18" charset="0"/>
                      </a:rPr>
                      <m:t>01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he-IL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he-IL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he-IL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he-IL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he-IL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95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	-</a:t>
                </a:r>
                <a:r>
                  <a:rPr lang="he-IL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05</m:t>
                    </m:r>
                  </m:oMath>
                </a14:m>
                <a:endParaRPr lang="en-US" sz="3200" dirty="0"/>
              </a:p>
              <a:p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4846E7C-3D2E-4D29-B667-2E7CF4DB6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 r="-207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EAEFB-AA17-E6F6-C09D-17639AD13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4604D-5DFF-B7BA-457D-578B8B41D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85" y="1629146"/>
            <a:ext cx="4163006" cy="3620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739110-0D4F-DFEA-3D4D-D4764DA59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087" y="5739749"/>
            <a:ext cx="7306695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68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81260-C1F3-F9D8-4642-3B0FB601E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המשך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0582E-B613-B2B6-3C5D-B8BC0C699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998" y="1474435"/>
            <a:ext cx="10680001" cy="3929428"/>
          </a:xfrm>
        </p:spPr>
        <p:txBody>
          <a:bodyPr/>
          <a:lstStyle/>
          <a:p>
            <a:r>
              <a:rPr lang="he-IL" sz="3200" dirty="0"/>
              <a:t>אם דגמנו 60 פריטים ומספר הפגומים שמצאנו עד כה הוא 3 </a:t>
            </a:r>
          </a:p>
          <a:p>
            <a:endParaRPr lang="he-IL" sz="3200" dirty="0"/>
          </a:p>
          <a:p>
            <a:r>
              <a:rPr lang="he-IL" sz="3200" dirty="0"/>
              <a:t>אז לא נוכל לקבל את המנה כי </a:t>
            </a:r>
          </a:p>
          <a:p>
            <a:r>
              <a:rPr lang="he-IL" sz="3200" dirty="0"/>
              <a:t>אבל גם לא נוכל לדחות את המנה כי </a:t>
            </a:r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14EF4-C6FA-313E-9D7E-5264EF3F24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7A699-BDF0-4D0F-2EDA-A08F7F1B4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386" y="3429000"/>
            <a:ext cx="3505689" cy="304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89D105-D300-80D3-AF84-A87277F1F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748" y="4264809"/>
            <a:ext cx="3315163" cy="304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095964-D791-97C0-F563-CB2887BD8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474" y="5297828"/>
            <a:ext cx="7306695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38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9326-F33F-214B-CF7E-510FF2F87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Abraham Wald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C01800-7B87-7E5A-D716-463BAC55E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4651" y="1363903"/>
            <a:ext cx="8252717" cy="39294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נולד בהונגריה (1902)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ברח עם משפחתו לארה"ב ב-1938 אחרי כניסת הנאצים לאוסטריה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פיתח את הניתוח הסטטיסטי הסדרתי במסגרת שירותו בצבא האמריקאי במהלך המלחמה 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DC77E-070D-F1F8-C184-7D28EA07B3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85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FDF0-53F1-27C4-D775-EDB3A423C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9816" y="10940"/>
            <a:ext cx="9263184" cy="990600"/>
          </a:xfrm>
        </p:spPr>
        <p:txBody>
          <a:bodyPr/>
          <a:lstStyle/>
          <a:p>
            <a:r>
              <a:rPr lang="he-IL" dirty="0"/>
              <a:t>   </a:t>
            </a:r>
            <a:r>
              <a:rPr lang="en-US" dirty="0"/>
              <a:t>MIL STD</a:t>
            </a:r>
            <a:r>
              <a:rPr lang="he-IL" dirty="0"/>
              <a:t> </a:t>
            </a:r>
            <a:r>
              <a:rPr lang="en-US" dirty="0"/>
              <a:t>       </a:t>
            </a:r>
            <a:r>
              <a:rPr lang="he-IL" dirty="0"/>
              <a:t>  תקן להגדרת סכמת דגימות </a:t>
            </a:r>
            <a:r>
              <a:rPr lang="en-US" dirty="0"/>
              <a:t>  105E (1989) </a:t>
            </a:r>
            <a:r>
              <a:rPr lang="he-IL" dirty="0"/>
              <a:t>   שונות המתאימות למצבים שונים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BE576-BA87-E781-A5DB-D33DE5772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9555" y="830749"/>
            <a:ext cx="7367813" cy="3929428"/>
          </a:xfrm>
        </p:spPr>
        <p:txBody>
          <a:bodyPr/>
          <a:lstStyle/>
          <a:p>
            <a:r>
              <a:rPr lang="he-IL" sz="3200" dirty="0"/>
              <a:t>כלי עזר ליישום של סכמת הדגימה: </a:t>
            </a:r>
          </a:p>
          <a:p>
            <a:r>
              <a:rPr lang="en-US" dirty="0">
                <a:hlinkClick r:id="rId2"/>
              </a:rPr>
              <a:t>Military Standard 105E Tables: Sampling by Attributes (sqconline.com)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F0394-4C67-DF1C-A356-C0D9349414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6B2F5-761A-69E2-D626-36F2240B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714" y="2031908"/>
            <a:ext cx="7185638" cy="473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80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FDF0-53F1-27C4-D775-EDB3A423C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9816" y="10940"/>
            <a:ext cx="9263184" cy="990600"/>
          </a:xfrm>
        </p:spPr>
        <p:txBody>
          <a:bodyPr/>
          <a:lstStyle/>
          <a:p>
            <a:r>
              <a:rPr lang="he-IL" dirty="0"/>
              <a:t>   </a:t>
            </a:r>
            <a:r>
              <a:rPr lang="en-US" dirty="0"/>
              <a:t>MIL STD</a:t>
            </a:r>
            <a:r>
              <a:rPr lang="he-IL" dirty="0"/>
              <a:t> </a:t>
            </a:r>
            <a:r>
              <a:rPr lang="en-US" dirty="0"/>
              <a:t>       </a:t>
            </a:r>
            <a:r>
              <a:rPr lang="he-IL" dirty="0"/>
              <a:t>  תקן להגדרת סכמת דגימות </a:t>
            </a:r>
            <a:r>
              <a:rPr lang="en-US" dirty="0"/>
              <a:t>  105E (1989) </a:t>
            </a:r>
            <a:r>
              <a:rPr lang="he-IL" dirty="0"/>
              <a:t>   שונות המתאימות למצבים שונים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F0394-4C67-DF1C-A356-C0D9349414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8AF4A4-EA23-2794-E5B6-4E0E2263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821" y="1366678"/>
            <a:ext cx="9224816" cy="45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7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4300-CC6E-0089-25D9-6F1A18B4B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מבדקי קבלה למנה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6961ACB-42FC-0C80-3080-AC2C2A1C857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62224" y="843814"/>
                <a:ext cx="11362195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he-IL" sz="2600" u="sng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600" u="sng" dirty="0"/>
                  <a:t>הגדרת מנה:</a:t>
                </a:r>
                <a:r>
                  <a:rPr lang="he-IL" sz="2600" dirty="0"/>
                  <a:t> הומוגנית- פריטים זהים, יוצרה באותם תנאים, גדולה. </a:t>
                </a:r>
                <a:endParaRPr lang="he-IL" sz="2600" u="sng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600" u="sng" dirty="0"/>
                  <a:t>דוגמא:</a:t>
                </a:r>
                <a:r>
                  <a:rPr lang="he-IL" sz="2600" dirty="0"/>
                  <a:t> יצרן בודק את חו"ג של הספק. מתוך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he-IL" sz="2600" dirty="0"/>
                  <a:t> יחידות חו"ג הוא בוחר באקראי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2600" dirty="0"/>
                  <a:t> ועל סמך תוצאות הבדיקה של יחידות אלו הוא מחליט האם לקבל את המשלוח או לדחות.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600" u="sng" dirty="0"/>
                  <a:t>בדרך כלל:</a:t>
                </a:r>
                <a:r>
                  <a:rPr lang="he-IL" sz="2600" dirty="0"/>
                  <a:t> מטרת מבדקי הקבלה לאשר/לדחות מנה.</a:t>
                </a:r>
              </a:p>
              <a:p>
                <a:r>
                  <a:rPr lang="he-IL" sz="2600" dirty="0"/>
                  <a:t>     </a:t>
                </a:r>
                <a:r>
                  <a:rPr lang="he-IL" sz="2400" dirty="0"/>
                  <a:t>1. אם דחינו את המנה: החזרה של המנה לספק או בדיקה של כל המנה והוצאת הפגומים.</a:t>
                </a:r>
              </a:p>
              <a:p>
                <a:r>
                  <a:rPr lang="he-IL" sz="2400" dirty="0"/>
                  <a:t>     2. אם קיבלנו:</a:t>
                </a:r>
                <a:r>
                  <a:rPr lang="en-US" sz="2400" dirty="0"/>
                  <a:t> </a:t>
                </a:r>
                <a:r>
                  <a:rPr lang="he-IL" sz="2400" dirty="0"/>
                  <a:t>מוציאים רק את הפריטים הפגומים שנמצאו במדגם.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6961ACB-42FC-0C80-3080-AC2C2A1C8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62224" y="843814"/>
                <a:ext cx="11362195" cy="3929428"/>
              </a:xfrm>
              <a:blipFill>
                <a:blip r:embed="rId2"/>
                <a:stretch>
                  <a:fillRect r="-966" b="-2186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27F36-5EC2-E8A1-B683-C69F29CB9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25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FDF0-53F1-27C4-D775-EDB3A423C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9816" y="10940"/>
            <a:ext cx="9263184" cy="990600"/>
          </a:xfrm>
        </p:spPr>
        <p:txBody>
          <a:bodyPr/>
          <a:lstStyle/>
          <a:p>
            <a:r>
              <a:rPr lang="he-IL" dirty="0"/>
              <a:t>   </a:t>
            </a:r>
            <a:r>
              <a:rPr lang="en-US" dirty="0"/>
              <a:t>MIL STD</a:t>
            </a:r>
            <a:r>
              <a:rPr lang="he-IL" dirty="0"/>
              <a:t> </a:t>
            </a:r>
            <a:r>
              <a:rPr lang="en-US" dirty="0"/>
              <a:t>       </a:t>
            </a:r>
            <a:r>
              <a:rPr lang="he-IL" dirty="0"/>
              <a:t>  תקן להגדרת סכמת דגימות </a:t>
            </a:r>
            <a:r>
              <a:rPr lang="en-US" dirty="0"/>
              <a:t>  105E (1989) </a:t>
            </a:r>
            <a:r>
              <a:rPr lang="he-IL" dirty="0"/>
              <a:t>   שונות המתאימות למצבים שונים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F0394-4C67-DF1C-A356-C0D9349414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A8788-7EB0-F60E-E276-546600952539}"/>
              </a:ext>
            </a:extLst>
          </p:cNvPr>
          <p:cNvSpPr txBox="1"/>
          <p:nvPr/>
        </p:nvSpPr>
        <p:spPr>
          <a:xfrm>
            <a:off x="472273" y="1497204"/>
            <a:ext cx="111838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Example: N=2,000, AQL=0.65%, Single sample plan, Normal and Tightened </a:t>
            </a:r>
            <a:endParaRPr lang="en-IL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806DB-38E8-8761-8761-BFAD33718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25" y="2635524"/>
            <a:ext cx="562053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440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C846-9B50-16B3-3250-01FA70D5A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דגימת שרשרת – מוטיבציה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BB523337-EFA9-E46E-E38B-21DC9C3C07A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114990" y="1474435"/>
                <a:ext cx="8188010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לעיתים הבדיקה היא יקרה מאוד או הרסנית ולכן יש צורך להסתפק במדגם קטן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במקרה כזה סף הקבלה יהיה בד"כ אפס פגומים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מה הבעיה עם שימוש בסף קבלה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he-IL" sz="3200" dirty="0"/>
                  <a:t>?</a:t>
                </a:r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BB523337-EFA9-E46E-E38B-21DC9C3C0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114990" y="1474435"/>
                <a:ext cx="8188010" cy="3929428"/>
              </a:xfrm>
              <a:blipFill>
                <a:blip r:embed="rId2"/>
                <a:stretch>
                  <a:fillRect l="-1042" r="-178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96878-EEDF-24DF-A387-1DF157F82C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15E8D-2E13-E22F-DCC8-2F2A5A34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451741"/>
            <a:ext cx="4561952" cy="237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32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FB34F-3E9F-83FE-EB4F-F8DC9F4010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דגימת שרשרת </a:t>
            </a:r>
            <a:r>
              <a:rPr lang="en-US" dirty="0"/>
              <a:t>ChSP-1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917DB-27C9-3F48-DAF1-15427A90D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9196" y="1059157"/>
            <a:ext cx="12429811" cy="39294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800" dirty="0"/>
              <a:t>לוקחים מדגם קטן (נניח </a:t>
            </a:r>
            <a:r>
              <a:rPr lang="en-US" sz="2800" dirty="0"/>
              <a:t>n=5</a:t>
            </a:r>
            <a:r>
              <a:rPr lang="he-I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800" dirty="0"/>
              <a:t>אם אין פגומים מקבלים את המנה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800" dirty="0"/>
              <a:t>אם יש שני פגומים או יותר דוחים את המנה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800" dirty="0"/>
              <a:t>אם יש פגום אחד </a:t>
            </a:r>
          </a:p>
          <a:p>
            <a:r>
              <a:rPr lang="he-IL" sz="2800" dirty="0"/>
              <a:t>	- אם כל </a:t>
            </a:r>
            <a:r>
              <a:rPr lang="en-US" sz="2800" i="1" dirty="0" err="1"/>
              <a:t>i</a:t>
            </a:r>
            <a:r>
              <a:rPr lang="he-IL" sz="2800" i="1" dirty="0"/>
              <a:t> </a:t>
            </a:r>
            <a:r>
              <a:rPr lang="he-IL" sz="2800" dirty="0"/>
              <a:t>המנות האחרונות (נניח </a:t>
            </a:r>
            <a:r>
              <a:rPr lang="en-US" sz="2800" i="1" dirty="0" err="1"/>
              <a:t>i</a:t>
            </a:r>
            <a:r>
              <a:rPr lang="en-US" sz="2800" dirty="0"/>
              <a:t>=3</a:t>
            </a:r>
            <a:r>
              <a:rPr lang="he-IL" sz="2800" dirty="0"/>
              <a:t>) לא הכילו פגומים מקבלים את המנה  </a:t>
            </a:r>
          </a:p>
          <a:p>
            <a:r>
              <a:rPr lang="he-IL" sz="2800" dirty="0"/>
              <a:t>	- אחרת דוחים אותה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6C1FE-377D-3513-D88C-E4868CA465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397806-5DFD-0510-1B09-35AD6CE65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083" y="5967961"/>
            <a:ext cx="6877255" cy="87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877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7C2F-CCED-CDDB-8954-23D629032E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עקומת </a:t>
            </a:r>
            <a:r>
              <a:rPr lang="en-US" dirty="0"/>
              <a:t>OC</a:t>
            </a:r>
            <a:r>
              <a:rPr lang="he-IL" dirty="0"/>
              <a:t> של </a:t>
            </a:r>
            <a:r>
              <a:rPr lang="en-US" dirty="0"/>
              <a:t>ChSP-1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6AF09-1A47-B416-0B48-3EBBF187B4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2FCD8-764D-9CC6-14B3-3E74D6439A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2612E3-FAF8-1626-F7F6-529217C81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210"/>
            <a:ext cx="9183382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168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F7A2D-EE0D-8391-AE99-6DBA3078EE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היתרון של דגימת שרשרת 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07459-AB03-A925-3DD3-0CEA65F4C0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7532A-4A2A-1B28-A9FB-34CC2774D3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779D3-1766-88C1-0377-7C7718870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77" y="1207473"/>
            <a:ext cx="9278645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352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1723-8ECE-8A94-E029-C5D0F25B9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474" y="10940"/>
            <a:ext cx="8087526" cy="990600"/>
          </a:xfrm>
        </p:spPr>
        <p:txBody>
          <a:bodyPr/>
          <a:lstStyle/>
          <a:p>
            <a:r>
              <a:rPr lang="he-IL" dirty="0"/>
              <a:t>מתי אפשר להשתמש בדגימת שרשרת?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3988E-C8B7-098F-FFD6-194CB391D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96" y="1092598"/>
            <a:ext cx="10965772" cy="39294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000" dirty="0"/>
              <a:t>המנות צריכות להיות חלק מזרם רציף מאותו מקור שיוצר באותם תנאים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000" dirty="0"/>
              <a:t>ניתן להניח שכל המנות הן מאותה איכות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000" dirty="0"/>
              <a:t>למבצע הבדיקה אין סיבה להניח שהמנה הנוכחית היא מאיכות ירודה יותר מקודמותיה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000" dirty="0"/>
              <a:t>לספק יש רקורד טוב מבחינת איכות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000" dirty="0"/>
              <a:t>למבצע הבדיקה יש אמון שהספק לא ינצל לרעה את מדיניות הבדיקה</a:t>
            </a:r>
            <a:endParaRPr lang="en-IL" sz="3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A785F-5C74-934E-E346-CD31A839BB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616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A6676-3273-50A2-8770-9BA9B835EF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דגימה כאשר היצור רציף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CEEBD-130F-0E30-2B1E-9ABE5E7BD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738" y="1474435"/>
            <a:ext cx="10318262" cy="39294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לא תמיד הפריטים מתקבלים במנות – לפעמים הם נשלחים בזה אחר זה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במצב כזה ניתן ליישם מבדקי קבלה בשתי גישות</a:t>
            </a:r>
          </a:p>
          <a:p>
            <a:r>
              <a:rPr lang="he-IL" sz="3200" dirty="0"/>
              <a:t>	- גישה 1 – צבירה מלאכותית של מנות לצורך דגימה ובדיקה</a:t>
            </a:r>
          </a:p>
          <a:p>
            <a:r>
              <a:rPr lang="he-IL" sz="3200" dirty="0"/>
              <a:t>	- גישה 2 – דגימה אקראית של פריטים שמתקבלים והגדרה  </a:t>
            </a:r>
          </a:p>
          <a:p>
            <a:r>
              <a:rPr lang="he-IL" sz="3200" dirty="0"/>
              <a:t>                        שרירותית של התחלה וסיום מנה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004756-A069-A625-78E9-09299D7706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6102D-A88A-0873-72FF-D39214F032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70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A6676-3273-50A2-8770-9BA9B835E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1122" y="10940"/>
            <a:ext cx="8991878" cy="990600"/>
          </a:xfrm>
        </p:spPr>
        <p:txBody>
          <a:bodyPr/>
          <a:lstStyle/>
          <a:p>
            <a:r>
              <a:rPr lang="he-IL" dirty="0"/>
              <a:t>גישה אחרת :</a:t>
            </a:r>
            <a:r>
              <a:rPr lang="en-US" dirty="0"/>
              <a:t> </a:t>
            </a:r>
            <a:r>
              <a:rPr lang="he-IL" dirty="0"/>
              <a:t>שיטת </a:t>
            </a:r>
            <a:r>
              <a:rPr lang="en-US" dirty="0"/>
              <a:t>CSP-1</a:t>
            </a:r>
            <a:r>
              <a:rPr lang="he-IL" dirty="0"/>
              <a:t> (</a:t>
            </a:r>
            <a:r>
              <a:rPr lang="en-US" dirty="0"/>
              <a:t>(Dodge 1943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CEEBD-130F-0E30-2B1E-9ABE5E7BD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738" y="1474435"/>
            <a:ext cx="10318262" cy="39294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שיטה המתאימה לדגימה רציפה</a:t>
            </a:r>
            <a:r>
              <a:rPr lang="en-US" sz="3200" dirty="0"/>
              <a:t>A</a:t>
            </a:r>
            <a:endParaRPr lang="he-IL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004756-A069-A625-78E9-09299D7706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6102D-A88A-0873-72FF-D39214F032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9EA63-7507-A3AA-1A9E-F5C8505E5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61" y="2256871"/>
            <a:ext cx="1116485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824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783B-FB5A-AD63-E0EA-08BE3C883E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Average Outgoing Quality 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6E677-58B7-2B6E-2F89-4EE01F5718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2B720-8F40-8FB3-1471-0BF8E79CB1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A5DD0-627C-1D1B-6361-52B7B4A1C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91" y="1466607"/>
            <a:ext cx="8042083" cy="495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33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9FD0-6DFB-E1DC-DFA4-1BAE883A9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A207E-2AF6-AD5C-E798-6BE58AE22A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9980E-6139-BCFF-DDF9-DA1F32118F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A40E8-8C19-9403-23CC-3F7F437DB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6" y="0"/>
            <a:ext cx="10305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40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4300-CC6E-0089-25D9-6F1A18B4B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דגימה מתוך מנה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61ACB-42FC-0C80-3080-AC2C2A1C8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224" y="843814"/>
            <a:ext cx="11362195" cy="430094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he-I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800" dirty="0"/>
              <a:t>הפריטים הנבדקים במנה צריכים להיבחר באקראי מחלקים שונים של המנה.</a:t>
            </a:r>
          </a:p>
          <a:p>
            <a:r>
              <a:rPr lang="he-IL" sz="2800" dirty="0"/>
              <a:t>     לדוגמא – לא לקחת פריטים מהשכבה העליונה.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Stratified Sampling</a:t>
            </a:r>
            <a:r>
              <a:rPr lang="he-IL" sz="2800" dirty="0"/>
              <a:t> (דגימה מרובדת)</a:t>
            </a:r>
            <a:r>
              <a:rPr lang="en-US" sz="2800" dirty="0"/>
              <a:t> </a:t>
            </a:r>
            <a:r>
              <a:rPr lang="he-IL" sz="2800" dirty="0"/>
              <a:t>– דוגמים באקראי פריט מכל שכבה.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27F36-5EC2-E8A1-B683-C69F29CB9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517A3-ED3B-D07B-E09D-97C84C472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02" y="4773242"/>
            <a:ext cx="3229426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6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DB44-54EE-DA56-E29F-A063951F6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Selecting CSP-1 by AOQL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53B8F-CA28-51B8-6423-285F1C1D8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DFC21-36CA-5475-D624-6D3306DAC9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690D3-E296-73A2-CD32-13DF88062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6" y="1483542"/>
            <a:ext cx="11212490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229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B26D-02E8-967F-3690-ECD0508083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CSP-2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F95FC-F802-FFBA-6246-B6B8FE919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7592" y="1474435"/>
            <a:ext cx="9725408" cy="3929428"/>
          </a:xfrm>
        </p:spPr>
        <p:txBody>
          <a:bodyPr/>
          <a:lstStyle/>
          <a:p>
            <a:r>
              <a:rPr lang="he-IL" sz="3200" dirty="0"/>
              <a:t>מתחילים בבדיקה מלאה עוברים לבדיקה מדגמית בשיעור </a:t>
            </a:r>
            <a:r>
              <a:rPr lang="en-US" sz="3200" i="1" dirty="0"/>
              <a:t>f</a:t>
            </a:r>
            <a:r>
              <a:rPr lang="he-IL" sz="3200" i="1" dirty="0"/>
              <a:t> </a:t>
            </a:r>
            <a:r>
              <a:rPr lang="he-IL" sz="3200" dirty="0"/>
              <a:t>אחרי רצף של </a:t>
            </a:r>
            <a:r>
              <a:rPr lang="en-US" sz="3200" i="1" dirty="0" err="1"/>
              <a:t>i</a:t>
            </a:r>
            <a:r>
              <a:rPr lang="he-IL" sz="3200" dirty="0"/>
              <a:t> פריטים תקינים. ממשיכים בבדיקה מדגמית עד שמתקבלים שני פגומים שמספר התקינים שנבדקו ביניהם אינו עולה על </a:t>
            </a:r>
            <a:r>
              <a:rPr lang="en-US" sz="3200" i="1" dirty="0"/>
              <a:t>k</a:t>
            </a:r>
            <a:r>
              <a:rPr lang="he-IL" sz="3200" i="1" dirty="0"/>
              <a:t>.</a:t>
            </a:r>
            <a:endParaRPr lang="en-IL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6DACF-3959-3840-2419-FF9E4BB11B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301B6-4364-1C1F-985E-F8F79E00BD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57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B26D-02E8-967F-3690-ECD0508083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e-IL" dirty="0"/>
              <a:t>שיטת</a:t>
            </a:r>
            <a:r>
              <a:rPr lang="en-US" dirty="0"/>
              <a:t>CSP-2 </a:t>
            </a:r>
            <a:r>
              <a:rPr lang="he-IL" dirty="0"/>
              <a:t> </a:t>
            </a:r>
            <a:r>
              <a:rPr lang="en-US" dirty="0"/>
              <a:t>(Dodge Torrey 1951)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6DACF-3959-3840-2419-FF9E4BB11B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301B6-4364-1C1F-985E-F8F79E00BD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183691-F3AF-81B5-2DBC-4F5C5D64C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1409418"/>
            <a:ext cx="11355385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331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B26D-02E8-967F-3690-ECD0508083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e-IL" dirty="0"/>
              <a:t>שיטת</a:t>
            </a:r>
            <a:r>
              <a:rPr lang="en-US" dirty="0"/>
              <a:t>CSP-3 </a:t>
            </a:r>
            <a:r>
              <a:rPr lang="he-IL" dirty="0"/>
              <a:t> </a:t>
            </a:r>
            <a:r>
              <a:rPr lang="en-US" dirty="0"/>
              <a:t>(Dodge Torrey 1951)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301B6-4364-1C1F-985E-F8F79E00BD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2688D-F4DA-FCDE-D2CE-33FA88CD0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63" y="1532218"/>
            <a:ext cx="11403016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31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1039F-3735-D5AF-64AF-B9E643B18E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Skip Lot Sampling Plan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ABDA1-F2DD-FE68-9605-F37D60945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433" y="1474435"/>
            <a:ext cx="10589567" cy="39294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000" dirty="0"/>
              <a:t>מתחילים בדגימה רגילה של מנות תוך שימוש בתוכנית בסיס (כלשהי)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000" dirty="0"/>
              <a:t>לאחר קבלה של </a:t>
            </a:r>
            <a:r>
              <a:rPr lang="en-US" sz="3000" i="1" dirty="0" err="1"/>
              <a:t>i</a:t>
            </a:r>
            <a:r>
              <a:rPr lang="he-IL" sz="3000" i="1" dirty="0"/>
              <a:t> </a:t>
            </a:r>
            <a:r>
              <a:rPr lang="he-IL" sz="3000" b="1" dirty="0"/>
              <a:t>מנות </a:t>
            </a:r>
            <a:r>
              <a:rPr lang="he-IL" sz="3000" dirty="0"/>
              <a:t>ברצף עוברים לדגימה של חלק מהמנות בשיעור </a:t>
            </a:r>
            <a:r>
              <a:rPr lang="en-US" sz="3000" i="1" dirty="0"/>
              <a:t> f</a:t>
            </a:r>
            <a:r>
              <a:rPr lang="he-IL" sz="3000" i="1" dirty="0"/>
              <a:t>- </a:t>
            </a:r>
            <a:r>
              <a:rPr lang="he-IL" sz="3000" dirty="0"/>
              <a:t>כאשר מנה עולה במדגם דוגמים אותה לפי תוכנית הבסיס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000" dirty="0"/>
              <a:t>ממשיכים בדגימה חלקית. אם נאלצים לדחות מנה חוזרים לדגימה רגילה וחוזר חלילה </a:t>
            </a:r>
            <a:endParaRPr lang="en-IL" sz="3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DB984-863F-31F6-3314-39AAF4EB10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1E96D-67F4-61D7-69ED-52D2985B61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859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BBA-6799-A193-D5B2-E5A0B4B170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בדיקות קבלה למשתנים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B8832-09D2-3B17-7678-9A7D94788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965" y="1474435"/>
            <a:ext cx="10479035" cy="3929428"/>
          </a:xfrm>
        </p:spPr>
        <p:txBody>
          <a:bodyPr/>
          <a:lstStyle/>
          <a:p>
            <a:r>
              <a:rPr lang="he-IL" sz="3200" dirty="0"/>
              <a:t>עד כה עסקנו באבחנה בינארית של </a:t>
            </a:r>
            <a:r>
              <a:rPr lang="he-IL" sz="3200" b="1" dirty="0"/>
              <a:t>תכונות</a:t>
            </a:r>
            <a:r>
              <a:rPr lang="he-IL" sz="3200" dirty="0"/>
              <a:t> פריטים – כל פריט היה תקין או פגום. </a:t>
            </a:r>
          </a:p>
          <a:p>
            <a:r>
              <a:rPr lang="he-IL" sz="3200" dirty="0"/>
              <a:t>במציאות בפעמים רבות אנו נתעניין בערך אותו נמדוד עבור </a:t>
            </a:r>
            <a:r>
              <a:rPr lang="he-IL" sz="3200" b="1" dirty="0"/>
              <a:t>משתנים</a:t>
            </a:r>
            <a:r>
              <a:rPr lang="he-IL" sz="3200" dirty="0"/>
              <a:t> מסויימים, לדוגמא: משקל, נפח, התנגדות חשמלית וכו'.</a:t>
            </a:r>
          </a:p>
          <a:p>
            <a:r>
              <a:rPr lang="he-IL" sz="3200" b="1" dirty="0"/>
              <a:t>הקשר בין מבדקי תכונות למבדקי משתנים:</a:t>
            </a:r>
            <a:r>
              <a:rPr lang="en-US" sz="3200" b="1" dirty="0"/>
              <a:t> </a:t>
            </a:r>
            <a:r>
              <a:rPr lang="he-IL" sz="3200" b="1" dirty="0"/>
              <a:t>פריטים נחשבים תקינים אם ערכי המשתנים נמצאים בתוך גבולות המפרט. </a:t>
            </a:r>
            <a:endParaRPr lang="en-IL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11DC7-3CEF-CB04-78AA-7B05D446A1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C1B054-BCB5-C682-0856-3A973681F3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106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BBA-6799-A193-D5B2-E5A0B4B170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בדיקות קבלה למשתנים – המשך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C1B054-BCB5-C682-0856-3A973681F3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13335E-B07A-6517-12B0-461240232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84" y="1452234"/>
            <a:ext cx="11717031" cy="395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045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BBA-6799-A193-D5B2-E5A0B4B170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בדיקות קבלה למשתנים – המשך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C1B054-BCB5-C682-0856-3A973681F3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5C60D2-2216-90A4-8168-03929D52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15" y="1119090"/>
            <a:ext cx="9667079" cy="572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427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30E73-037E-18F1-C0EC-B95B0A8BD8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שיטה מס' 1 :</a:t>
            </a:r>
            <a:r>
              <a:rPr lang="en-US" dirty="0"/>
              <a:t> </a:t>
            </a:r>
            <a:r>
              <a:rPr lang="he-IL" dirty="0"/>
              <a:t>שיטת </a:t>
            </a:r>
            <a:r>
              <a:rPr lang="en-US" dirty="0"/>
              <a:t>k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72D87-0679-D9C7-3C43-959A504169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82F12-AF46-C330-C3E2-2FCABA71F3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0ADF7-1061-EB4D-D800-07D803916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02" y="1204274"/>
            <a:ext cx="10980205" cy="46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110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8220-A991-1840-3864-8D1109E61B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שיטה מס' </a:t>
            </a:r>
            <a:r>
              <a:rPr lang="en-US" dirty="0"/>
              <a:t>2</a:t>
            </a:r>
            <a:r>
              <a:rPr lang="he-IL" dirty="0"/>
              <a:t> :</a:t>
            </a:r>
            <a:r>
              <a:rPr lang="en-US" dirty="0"/>
              <a:t> </a:t>
            </a:r>
            <a:r>
              <a:rPr lang="he-IL" dirty="0"/>
              <a:t>שיטת </a:t>
            </a:r>
            <a:r>
              <a:rPr lang="en-US" dirty="0"/>
              <a:t>M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CA042-FA0B-19C0-851B-699D6B2D72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FD473-FF34-F64E-3865-B748C9C4E7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B4E62-F9C7-BF24-6BB8-D22883F22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50"/>
          <a:stretch/>
        </p:blipFill>
        <p:spPr>
          <a:xfrm>
            <a:off x="1129595" y="1467058"/>
            <a:ext cx="10193173" cy="548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2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4300-CC6E-0089-25D9-6F1A18B4B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חלופות לבדיקה מדגמית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61ACB-42FC-0C80-3080-AC2C2A1C8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224" y="843814"/>
            <a:ext cx="11362195" cy="430094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he-I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he-I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he-I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he-IL" sz="2800" dirty="0"/>
          </a:p>
          <a:p>
            <a:r>
              <a:rPr lang="he-IL" sz="2800" b="1" dirty="0"/>
              <a:t>יתרונות נוספים של בדיקה מדגמית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800" dirty="0"/>
              <a:t>מתאימה גם כאשר תהליך הבדיקה הרסני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800" dirty="0"/>
              <a:t>מעודדת את הספק להקפיד על איכות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27F36-5EC2-E8A1-B683-C69F29CB9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A8F5C-C07E-A93A-099E-973AC787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96" y="1155467"/>
            <a:ext cx="8116433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219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5CC9-C748-2CA0-A3D3-857A431C1E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הקשר בין שיטת </a:t>
            </a:r>
            <a:r>
              <a:rPr lang="en-US" dirty="0"/>
              <a:t>k</a:t>
            </a:r>
            <a:r>
              <a:rPr lang="he-IL" dirty="0"/>
              <a:t> לבין שיטת </a:t>
            </a:r>
            <a:r>
              <a:rPr lang="en-US" dirty="0"/>
              <a:t>M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23FBED-FA51-AEBB-7B07-6B1B62CB8E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DF7DC-D87A-E9E0-2AEC-11829FFB3C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C4C1E-A327-E460-525F-22EE5C895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844" y="1124408"/>
            <a:ext cx="8602275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777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0F3CE-B3F3-CBD4-D937-6EA6760D20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שיטה מס' </a:t>
            </a:r>
            <a:r>
              <a:rPr lang="en-US" dirty="0"/>
              <a:t>3</a:t>
            </a:r>
            <a:r>
              <a:rPr lang="he-IL" dirty="0"/>
              <a:t> :</a:t>
            </a:r>
            <a:r>
              <a:rPr lang="en-US" dirty="0"/>
              <a:t> </a:t>
            </a:r>
            <a:r>
              <a:rPr lang="he-IL" dirty="0"/>
              <a:t>שימוש בנומוגרף 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9435A6-C6D2-1C19-335A-DF8D2F7933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B4156-5F85-4B61-20B5-6F4BBED49D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7936F-DA44-9E73-363E-18E2D1B39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767" y="1163950"/>
            <a:ext cx="8800211" cy="568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633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EAE94-B782-FF16-EC3A-52C8C0140B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57F3B-862F-8550-735D-C4B529FE80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61E7D-0485-445F-51FB-40FADDC9C7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D546C-8D6A-7E82-B597-238EFAA1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729" y="1462348"/>
            <a:ext cx="5101639" cy="526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578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6233-922D-FA2C-1B45-01245F445F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אלטרנטיבה לשיטה מספר 3 – רק כאשר השונות ידועה 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F9315-AF8B-6D60-6C17-0214E01EA1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D0684-76F8-74D3-14F9-871B448F37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615FE-80F0-5F36-82D5-FFC8E7B41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04" y="1133102"/>
            <a:ext cx="10445330" cy="527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10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348B-0CA2-CD99-4712-F6AE8F1F01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תרגיל כתה 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E6EE8-8427-62E7-9C18-85F411C1D0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95B56-5F18-54B2-CEB8-D4C155DE9B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64871-8E3A-5C90-4984-0A76A17F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149" y="1337970"/>
            <a:ext cx="10174120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267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6744F-78DF-9E5A-2962-29CC306564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תרגיל כתה – פתרון סעיף א'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FBD3EB-34DA-8E4D-7C3E-09A0FED27E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A27C9-0328-7A9D-9C5F-193360BB9F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E388BF-C8C3-DAE6-7508-C4A54779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20" y="1180178"/>
            <a:ext cx="8776066" cy="54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286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CBD3-006F-6153-520A-1C51C30D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תרגיל כתה – פתרון סעיף ב'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F67643-0016-047D-61C6-1433E04DE1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A4792-C62F-B3CC-4D23-4EAF3B19C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86" y="1247126"/>
            <a:ext cx="9726382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75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CBD3-006F-6153-520A-1C51C30D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תרגיל כתה – פתרון סעיף ג'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F67643-0016-047D-61C6-1433E04DE1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9E4B8E-14B2-E590-2221-7C37D1206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196" y="1199495"/>
            <a:ext cx="9754961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175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CBD3-006F-6153-520A-1C51C30D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תרגיל כתה – פתרון סעיף ג' - המשך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F67643-0016-047D-61C6-1433E04DE1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A9B98-02B0-AD5A-52AE-9D9E6AB0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363" y="1119930"/>
            <a:ext cx="9067193" cy="548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5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3236360" y="3211186"/>
            <a:ext cx="7914240" cy="870194"/>
          </a:xfrm>
        </p:spPr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753F90EF-7A33-46B8-A760-871FD5E469D6}"/>
              </a:ext>
            </a:extLst>
          </p:cNvPr>
          <p:cNvSpPr txBox="1">
            <a:spLocks/>
          </p:cNvSpPr>
          <p:nvPr/>
        </p:nvSpPr>
        <p:spPr>
          <a:xfrm>
            <a:off x="6576892" y="1366018"/>
            <a:ext cx="4548554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0" dirty="0"/>
              <a:t>בשבוע הבא...</a:t>
            </a:r>
          </a:p>
        </p:txBody>
      </p:sp>
    </p:spTree>
    <p:extLst>
      <p:ext uri="{BB962C8B-B14F-4D97-AF65-F5344CB8AC3E}">
        <p14:creationId xmlns:p14="http://schemas.microsoft.com/office/powerpoint/2010/main" val="568065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9FBF3-DF2E-CAF9-59DA-F8CCD24CF6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תכנית דגימה חד-שלבית 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CC58A21-FEE2-4063-A18A-0AFADA4675D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-160774" y="1474435"/>
                <a:ext cx="11463773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תוכנית מוגדרת על ידי שני פרמטרים : </a:t>
                </a:r>
              </a:p>
              <a:p>
                <a:r>
                  <a:rPr lang="he-IL" sz="2800" b="0" dirty="0"/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2800" dirty="0"/>
                  <a:t>- גודל מדגם,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he-IL" sz="2800" dirty="0"/>
                      <m:t>−</m:t>
                    </m:r>
                    <m:r>
                      <m:rPr>
                        <m:nor/>
                      </m:rPr>
                      <a:rPr lang="en-US" sz="2800" b="0" i="1" dirty="0" smtClean="0"/>
                      <m:t>c</m:t>
                    </m:r>
                    <m:r>
                      <m:rPr>
                        <m:nor/>
                      </m:rPr>
                      <a:rPr lang="he-IL" sz="2800" b="0" i="1" dirty="0" smtClean="0"/>
                      <m:t> </m:t>
                    </m:r>
                  </m:oMath>
                </a14:m>
                <a:r>
                  <a:rPr lang="he-IL" sz="2800" i="1" dirty="0"/>
                  <a:t> </a:t>
                </a:r>
                <a:r>
                  <a:rPr lang="he-IL" sz="2800" dirty="0"/>
                  <a:t>מס' הפריטים הפגומים המקסימאלי המותר.</a:t>
                </a:r>
              </a:p>
              <a:p>
                <a:r>
                  <a:rPr lang="he-IL" sz="2800" u="sng" dirty="0"/>
                  <a:t>דוגמא:</a:t>
                </a:r>
                <a:r>
                  <a:rPr lang="he-IL" sz="2800" dirty="0"/>
                  <a:t>  הניחו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89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he-IL" sz="2800" b="0" dirty="0"/>
              </a:p>
              <a:p>
                <a:r>
                  <a:rPr lang="he-IL" sz="2800" dirty="0"/>
                  <a:t>נניח שנקלטה מנה שבה 10% סיכוי לפריט להיות פגום.מה ההסתברות לקבלת המנה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800" dirty="0"/>
                  <a:t>)</a:t>
                </a:r>
                <a:r>
                  <a:rPr lang="he-IL" sz="2800" dirty="0"/>
                  <a:t>?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89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89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sSup>
                        <m:sSupPr>
                          <m:ctrlPr>
                            <a:rPr lang="en-IL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sSup>
                        <m:sSupPr>
                          <m:ctrlPr>
                            <a:rPr lang="en-IL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89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sSup>
                        <m:sSupPr>
                          <m:ctrlPr>
                            <a:rPr lang="en-IL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sSup>
                        <m:sSupPr>
                          <m:ctrlPr>
                            <a:rPr lang="en-IL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005</m:t>
                      </m:r>
                    </m:oMath>
                  </m:oMathPara>
                </a14:m>
                <a:endParaRPr lang="en-IL" sz="28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CC58A21-FEE2-4063-A18A-0AFADA4675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-160774" y="1474435"/>
                <a:ext cx="11463773" cy="3929428"/>
              </a:xfrm>
              <a:blipFill>
                <a:blip r:embed="rId3"/>
                <a:stretch>
                  <a:fillRect r="-1117" b="-1863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DA869C-8C5D-877F-BEDA-233E692BB2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5B5D8-B78D-F280-517E-87DA02FF08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7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C0278-A4B6-626A-5580-E3E238871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4" y="10940"/>
            <a:ext cx="10649856" cy="990600"/>
          </a:xfrm>
        </p:spPr>
        <p:txBody>
          <a:bodyPr/>
          <a:lstStyle/>
          <a:p>
            <a:r>
              <a:rPr lang="he-IL" dirty="0"/>
              <a:t>עקום אפיון תפעולי – </a:t>
            </a:r>
            <a:r>
              <a:rPr lang="en-US" dirty="0"/>
              <a:t>Operating Characteristic (OC)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E93FEFE-80BB-6AD4-72E0-1614F2AEBF3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56528" y="1474435"/>
                <a:ext cx="9946472" cy="3929428"/>
              </a:xfrm>
            </p:spPr>
            <p:txBody>
              <a:bodyPr/>
              <a:lstStyle/>
              <a:p>
                <a:endParaRPr lang="he-IL" sz="2800" dirty="0"/>
              </a:p>
              <a:p>
                <a:endParaRPr lang="he-IL" sz="2800" dirty="0"/>
              </a:p>
              <a:p>
                <a:pPr algn="ctr"/>
                <a:r>
                  <a:rPr lang="en-US" sz="2800" dirty="0"/>
                  <a:t>OC</a:t>
                </a:r>
                <a:r>
                  <a:rPr lang="he-IL" sz="2800" dirty="0"/>
                  <a:t> עבור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89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he-IL" sz="2800" b="0" dirty="0"/>
              </a:p>
              <a:p>
                <a:r>
                  <a:rPr lang="he-IL" sz="2800" dirty="0"/>
                  <a:t> </a:t>
                </a:r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E93FEFE-80BB-6AD4-72E0-1614F2AEB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56528" y="1474435"/>
                <a:ext cx="9946472" cy="3929428"/>
              </a:xfrm>
              <a:blipFill>
                <a:blip r:embed="rId3"/>
                <a:stretch>
                  <a:fillRect r="-128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86C13-2FBE-0EFA-5717-683C09D404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3237D-1633-9374-5F65-279D2AD7D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004" y="3799499"/>
            <a:ext cx="1666207" cy="2992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7BB286-9590-1314-296A-10C195E57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478" y="1001540"/>
            <a:ext cx="5173043" cy="205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95912"/>
      </p:ext>
    </p:extLst>
  </p:cSld>
  <p:clrMapOvr>
    <a:masterClrMapping/>
  </p:clrMapOvr>
</p:sld>
</file>

<file path=ppt/theme/theme1.xml><?xml version="1.0" encoding="utf-8"?>
<a:theme xmlns:a="http://schemas.openxmlformats.org/drawingml/2006/main" name="BarIlan">
  <a:themeElements>
    <a:clrScheme name="BarIlan2">
      <a:dk1>
        <a:srgbClr val="0A4127"/>
      </a:dk1>
      <a:lt1>
        <a:srgbClr val="FFFFFF"/>
      </a:lt1>
      <a:dk2>
        <a:srgbClr val="0A4127"/>
      </a:dk2>
      <a:lt2>
        <a:srgbClr val="F6FAF0"/>
      </a:lt2>
      <a:accent1>
        <a:srgbClr val="77CDE6"/>
      </a:accent1>
      <a:accent2>
        <a:srgbClr val="04280F"/>
      </a:accent2>
      <a:accent3>
        <a:srgbClr val="C3DC86"/>
      </a:accent3>
      <a:accent4>
        <a:srgbClr val="176936"/>
      </a:accent4>
      <a:accent5>
        <a:srgbClr val="77CDE6"/>
      </a:accent5>
      <a:accent6>
        <a:srgbClr val="C3DC86"/>
      </a:accent6>
      <a:hlink>
        <a:srgbClr val="0A4127"/>
      </a:hlink>
      <a:folHlink>
        <a:srgbClr val="04280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56867</TotalTime>
  <Words>2216</Words>
  <Application>Microsoft Office PowerPoint</Application>
  <PresentationFormat>Widescreen</PresentationFormat>
  <Paragraphs>430</Paragraphs>
  <Slides>79</Slides>
  <Notes>31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Cambria Math</vt:lpstr>
      <vt:lpstr>BarIlan</vt:lpstr>
      <vt:lpstr>סטטיסטיקה תעשייתית וכלי תכנה  לתלמידי הנדסה תעשייה ומערכות מידע</vt:lpstr>
      <vt:lpstr>PowerPoint Presentation</vt:lpstr>
      <vt:lpstr>שיטות סטטיסטיות לשיפור איכות  - תזכורת </vt:lpstr>
      <vt:lpstr>נושאים</vt:lpstr>
      <vt:lpstr>מבדקי קבלה למנה </vt:lpstr>
      <vt:lpstr>דגימה מתוך מנה </vt:lpstr>
      <vt:lpstr>חלופות לבדיקה מדגמית </vt:lpstr>
      <vt:lpstr>תכנית דגימה חד-שלבית </vt:lpstr>
      <vt:lpstr>עקום אפיון תפעולי – Operating Characteristic (OC)</vt:lpstr>
      <vt:lpstr>PowerPoint Presentation</vt:lpstr>
      <vt:lpstr>השפעת גודל מנה </vt:lpstr>
      <vt:lpstr>"אי דיוק" בשיטה </vt:lpstr>
      <vt:lpstr>עקומת OC מסוג A ומסוג B</vt:lpstr>
      <vt:lpstr>קירובים אחרים </vt:lpstr>
      <vt:lpstr>AQL ו- LTPD</vt:lpstr>
      <vt:lpstr>סיכון הצרכן וסיכון היצרן </vt:lpstr>
      <vt:lpstr>דוגמא </vt:lpstr>
      <vt:lpstr>מציאת תכנית דגימה העונה לדרישות </vt:lpstr>
      <vt:lpstr>PowerPoint Presentation</vt:lpstr>
      <vt:lpstr>בדיקה מתקנת </vt:lpstr>
      <vt:lpstr>מה ההסתברות לקבלת פריט פגום </vt:lpstr>
      <vt:lpstr>Average Outgoing Quality (AOQ)</vt:lpstr>
      <vt:lpstr>דוגמא </vt:lpstr>
      <vt:lpstr>AOQ Limit</vt:lpstr>
      <vt:lpstr>Average Total Inspection (ATI)</vt:lpstr>
      <vt:lpstr>דוגמא </vt:lpstr>
      <vt:lpstr>בנית תכנית דגימה ע"ס AOQL, ATI</vt:lpstr>
      <vt:lpstr>דוגמא </vt:lpstr>
      <vt:lpstr>תכנית דגימה דו-שלבית </vt:lpstr>
      <vt:lpstr>תכנית דגימה דו-שלבית  - תהליך </vt:lpstr>
      <vt:lpstr>תכנית דגימה דו שלבית</vt:lpstr>
      <vt:lpstr>עקומת OC לתכנית דו שלבית </vt:lpstr>
      <vt:lpstr>הסתברות קבלה בתוכנית דו שלבית </vt:lpstr>
      <vt:lpstr>דוגמא לעקומת OC</vt:lpstr>
      <vt:lpstr>Average Sample Number</vt:lpstr>
      <vt:lpstr>תוכנית דו שלבית עם קיצוץ בשלב השני </vt:lpstr>
      <vt:lpstr>חישוב ASN בתכנית דו שלבית עם קיצוץ</vt:lpstr>
      <vt:lpstr>השפעת הקיצוץ על ASN</vt:lpstr>
      <vt:lpstr>בדיקה מתקנת בתוכנית דו שלבית </vt:lpstr>
      <vt:lpstr>תכנית דגימה רב שלבית </vt:lpstr>
      <vt:lpstr>תוכנית דגימה סדרתית </vt:lpstr>
      <vt:lpstr>תוכנית דגימה סדרתית</vt:lpstr>
      <vt:lpstr>כיצד בוחרים שאת הפרמטרים </vt:lpstr>
      <vt:lpstr>דוגמא </vt:lpstr>
      <vt:lpstr>דוגמא </vt:lpstr>
      <vt:lpstr>דוגמא המשך </vt:lpstr>
      <vt:lpstr>Abraham Wald </vt:lpstr>
      <vt:lpstr>   MIL STD          תקן להגדרת סכמת דגימות   105E (1989)    שונות המתאימות למצבים שונים </vt:lpstr>
      <vt:lpstr>   MIL STD          תקן להגדרת סכמת דגימות   105E (1989)    שונות המתאימות למצבים שונים </vt:lpstr>
      <vt:lpstr>   MIL STD          תקן להגדרת סכמת דגימות   105E (1989)    שונות המתאימות למצבים שונים </vt:lpstr>
      <vt:lpstr>דגימת שרשרת – מוטיבציה </vt:lpstr>
      <vt:lpstr>דגימת שרשרת ChSP-1</vt:lpstr>
      <vt:lpstr>עקומת OC של ChSP-1</vt:lpstr>
      <vt:lpstr>היתרון של דגימת שרשרת </vt:lpstr>
      <vt:lpstr>מתי אפשר להשתמש בדגימת שרשרת?</vt:lpstr>
      <vt:lpstr>דגימה כאשר היצור רציף </vt:lpstr>
      <vt:lpstr>גישה אחרת : שיטת CSP-1 ((Dodge 1943</vt:lpstr>
      <vt:lpstr>Average Outgoing Quality </vt:lpstr>
      <vt:lpstr>PowerPoint Presentation</vt:lpstr>
      <vt:lpstr>Selecting CSP-1 by AOQL</vt:lpstr>
      <vt:lpstr>CSP-2 </vt:lpstr>
      <vt:lpstr>שיטתCSP-2  (Dodge Torrey 1951)</vt:lpstr>
      <vt:lpstr>שיטתCSP-3  (Dodge Torrey 1951)</vt:lpstr>
      <vt:lpstr>Skip Lot Sampling Plan </vt:lpstr>
      <vt:lpstr>בדיקות קבלה למשתנים </vt:lpstr>
      <vt:lpstr>בדיקות קבלה למשתנים – המשך </vt:lpstr>
      <vt:lpstr>בדיקות קבלה למשתנים – המשך </vt:lpstr>
      <vt:lpstr>שיטה מס' 1 : שיטת k</vt:lpstr>
      <vt:lpstr>שיטה מס' 2 : שיטת M</vt:lpstr>
      <vt:lpstr>הקשר בין שיטת k לבין שיטת M</vt:lpstr>
      <vt:lpstr>שיטה מס' 3 : שימוש בנומוגרף </vt:lpstr>
      <vt:lpstr>PowerPoint Presentation</vt:lpstr>
      <vt:lpstr>אלטרנטיבה לשיטה מספר 3 – רק כאשר השונות ידועה </vt:lpstr>
      <vt:lpstr>תרגיל כתה </vt:lpstr>
      <vt:lpstr>תרגיל כתה – פתרון סעיף א'</vt:lpstr>
      <vt:lpstr>תרגיל כתה – פתרון סעיף ב'</vt:lpstr>
      <vt:lpstr>תרגיל כתה – פתרון סעיף ג'</vt:lpstr>
      <vt:lpstr>תרגיל כתה – פתרון סעיף ג' - המשך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Gonen Singer</cp:lastModifiedBy>
  <cp:revision>901</cp:revision>
  <dcterms:created xsi:type="dcterms:W3CDTF">2020-01-09T10:28:07Z</dcterms:created>
  <dcterms:modified xsi:type="dcterms:W3CDTF">2024-02-03T10:40:57Z</dcterms:modified>
</cp:coreProperties>
</file>